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8" r:id="rId1"/>
  </p:sldMasterIdLst>
  <p:sldIdLst>
    <p:sldId id="256" r:id="rId2"/>
    <p:sldId id="265" r:id="rId3"/>
    <p:sldId id="259" r:id="rId4"/>
    <p:sldId id="260" r:id="rId5"/>
    <p:sldId id="281" r:id="rId6"/>
    <p:sldId id="273" r:id="rId7"/>
    <p:sldId id="278" r:id="rId8"/>
    <p:sldId id="275" r:id="rId9"/>
    <p:sldId id="282" r:id="rId10"/>
    <p:sldId id="269" r:id="rId11"/>
    <p:sldId id="261" r:id="rId12"/>
    <p:sldId id="262" r:id="rId13"/>
    <p:sldId id="268" r:id="rId14"/>
    <p:sldId id="272" r:id="rId15"/>
    <p:sldId id="263" r:id="rId16"/>
    <p:sldId id="279" r:id="rId17"/>
    <p:sldId id="280" r:id="rId18"/>
    <p:sldId id="271" r:id="rId19"/>
    <p:sldId id="266" r:id="rId20"/>
    <p:sldId id="270" r:id="rId21"/>
    <p:sldId id="274" r:id="rId22"/>
    <p:sldId id="267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599"/>
  </p:normalViewPr>
  <p:slideViewPr>
    <p:cSldViewPr snapToGrid="0" snapToObjects="1">
      <p:cViewPr varScale="1">
        <p:scale>
          <a:sx n="106" d="100"/>
          <a:sy n="106" d="100"/>
        </p:scale>
        <p:origin x="79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s-ES_tradnl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10/7/21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10/7/21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s-ES_tradnl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10/7/21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10/7/21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s-ES_tradnl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10/7/21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10/7/21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10/7/21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10/7/21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10/7/21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s-ES_tradnl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10/7/21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s-ES_tradnl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10/7/21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10/7/21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boib.caib.es/pdf/2011067/mp7.pdf" TargetMode="External"/><Relationship Id="rId3" Type="http://schemas.openxmlformats.org/officeDocument/2006/relationships/hyperlink" Target="http://www.caib.es/eboibfront/ca/2019/10991/622421/ordre-del-conseller-d-educacio-i-universitat-de-22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9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ib.es/sites/infanciailadolescencia/ca/archivopub.do?ctrl=MCRST5085ZI160222&amp;id=160222" TargetMode="External"/><Relationship Id="rId4" Type="http://schemas.openxmlformats.org/officeDocument/2006/relationships/hyperlink" Target="https://www.caib.es/sites/convivexit/ca/assetjament/archivopub.do?ctrl=MCRST8146ZI229066&amp;id=229066" TargetMode="External"/><Relationship Id="rId5" Type="http://schemas.openxmlformats.org/officeDocument/2006/relationships/hyperlink" Target="https://www.caib.es/sites/convivexit/ca/dol_i_suacidi/archivopub.do?ctrl=MCRST8146ZI350905&amp;id=350905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caib.es/sites/diversitat/ca/absentisme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1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a-ES" dirty="0" smtClean="0"/>
              <a:t>PTSC</a:t>
            </a:r>
            <a:endParaRPr lang="ca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a-ES" dirty="0" smtClean="0"/>
              <a:t>FUNCIONS I REFLEXIONS</a:t>
            </a:r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23661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/>
              <a:t>FUNCIONS SEGONS NORMATIVA</a:t>
            </a:r>
            <a:endParaRPr lang="ca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a-ES" dirty="0" smtClean="0"/>
          </a:p>
          <a:p>
            <a:pPr algn="just"/>
            <a:r>
              <a:rPr lang="ca-ES" sz="2800" b="1" dirty="0" smtClean="0">
                <a:hlinkClick r:id="rId2"/>
              </a:rPr>
              <a:t>Decret 39/2011, de 29 d’abril que regula l’atenció a la diversitat i l’orientació educativa.</a:t>
            </a:r>
            <a:endParaRPr lang="ca-ES" sz="2800" b="1" dirty="0" smtClean="0"/>
          </a:p>
          <a:p>
            <a:pPr algn="just"/>
            <a:endParaRPr lang="ca-ES" sz="2800" b="1" dirty="0" smtClean="0"/>
          </a:p>
          <a:p>
            <a:pPr algn="just"/>
            <a:r>
              <a:rPr lang="ca-ES" sz="2800" b="1" dirty="0" smtClean="0">
                <a:hlinkClick r:id="rId3"/>
              </a:rPr>
              <a:t>Ordre</a:t>
            </a:r>
            <a:r>
              <a:rPr lang="ca-ES" sz="2800" b="1" dirty="0" smtClean="0"/>
              <a:t> del </a:t>
            </a:r>
            <a:r>
              <a:rPr lang="ca-ES" sz="2800" b="1" dirty="0"/>
              <a:t>conseller d’Educació i Universitat de 22 de maig de 2019 per la qual es regula el funcionament dels serveis d’orientació educativa, social i professional de les Illes Balears</a:t>
            </a:r>
          </a:p>
        </p:txBody>
      </p:sp>
    </p:spTree>
    <p:extLst>
      <p:ext uri="{BB962C8B-B14F-4D97-AF65-F5344CB8AC3E}">
        <p14:creationId xmlns:p14="http://schemas.microsoft.com/office/powerpoint/2010/main" val="135673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a-ES" dirty="0" smtClean="0"/>
              <a:t>FUNCIONS SERVEIS D’ORIENTACIÓ</a:t>
            </a:r>
            <a:endParaRPr lang="ca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s-ES_tradnl" dirty="0"/>
              <a:t>1. </a:t>
            </a:r>
            <a:r>
              <a:rPr lang="ca-ES" dirty="0" smtClean="0"/>
              <a:t>Assessorar i col·laborar en l'organització i el funcionament dels centres per formular i posar en pràctica una resposta educativa ajustada a la diversitat, a fi d’avançar cap a una atenció educativa de més qualitat. </a:t>
            </a:r>
          </a:p>
          <a:p>
            <a:pPr algn="just"/>
            <a:r>
              <a:rPr lang="ca-ES" dirty="0" smtClean="0"/>
              <a:t>2. Col·laborar en els processos d'elaboració, desenvolupament, avaluació i revisió del projecte educatiu. </a:t>
            </a:r>
          </a:p>
          <a:p>
            <a:pPr algn="just"/>
            <a:r>
              <a:rPr lang="ca-ES" dirty="0" smtClean="0"/>
              <a:t>3. Assessorar els equips directius en les tasques i decisions relatives a l'organització i el funcionament del centre pel que fa a l'atenció a la diversitat. </a:t>
            </a:r>
          </a:p>
          <a:p>
            <a:pPr algn="just"/>
            <a:r>
              <a:rPr lang="ca-ES" dirty="0" smtClean="0"/>
              <a:t>4. Orientar a l’hora d’establir mesures d'atenció a la diversitat, de promoure pràctiques d'educació inclusiva i de millorar la convivència, la innovació educativa, l'acció Tutorial i l'orientació acadèmica i professional. </a:t>
            </a:r>
          </a:p>
          <a:p>
            <a:pPr algn="just"/>
            <a:r>
              <a:rPr lang="ca-ES" dirty="0" smtClean="0"/>
              <a:t>5. Participar en el seguiment de l'evolució dels alumnes i en l'actualització de la informació, que s’ha de dur a terme com a mínim al final de cada cicle. </a:t>
            </a:r>
          </a:p>
          <a:p>
            <a:pPr algn="just"/>
            <a:r>
              <a:rPr lang="ca-ES" dirty="0" smtClean="0"/>
              <a:t>6. Proporcionar, als centres, als mestres i als professors, indicadors i programes per prevenir i detectar dificultats i problemes de desenvolupament personal, social i d’aprenentatge, com també́ les necessitats específiques de suport educatiu. </a:t>
            </a:r>
          </a:p>
          <a:p>
            <a:pPr algn="just"/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608503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/>
              <a:t>FUNCIONS SOE</a:t>
            </a:r>
            <a:endParaRPr lang="ca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s-ES_tradnl" dirty="0"/>
              <a:t>7. </a:t>
            </a:r>
            <a:r>
              <a:rPr lang="ca-ES" dirty="0" smtClean="0"/>
              <a:t>Col·laborar amb el centre per oferir als alumnes l'orientació acadèmica i professional necessària, posant esment especial en la informació sobre itineraris formatius, l'accés a les diferents opcions i la consecució de l'acreditació oficial de la qualificació professional. </a:t>
            </a:r>
          </a:p>
          <a:p>
            <a:r>
              <a:rPr lang="ca-ES" dirty="0" smtClean="0"/>
              <a:t>8. Coordinar i participar en el procés d'avaluació psicopedagògica dels alumnes per identificar necessitats específiques de suport educatiu. </a:t>
            </a:r>
          </a:p>
          <a:p>
            <a:r>
              <a:rPr lang="ca-ES" dirty="0" smtClean="0"/>
              <a:t>9. Elaborar l’informe psicopedagògic i, si escau, el dictamen d’escolarització segons estableix l’article 20 d’aquest Decret. També ha d’elaborar els informes individuals que impliquin dificultat especial i procurar sempre que no es produeixin retards excessius respecte de l’inici del procés d'avaluació. </a:t>
            </a:r>
          </a:p>
          <a:p>
            <a:r>
              <a:rPr lang="ca-ES" dirty="0" smtClean="0"/>
              <a:t>10. Elaborar, adaptar i afavorir l’intercanvi de materials i instruments que siguin d’utilitat a la comunitat educativa per a l'atenció a la diversitat dels alumnes i per a l'acció Tutorial. </a:t>
            </a:r>
          </a:p>
          <a:p>
            <a:r>
              <a:rPr lang="ca-ES" dirty="0" smtClean="0"/>
              <a:t>11. Assessorar i col·laborar en la coordinació entre el centre educatiu i la família en l'educació dels infants i els joves. </a:t>
            </a:r>
          </a:p>
          <a:p>
            <a:r>
              <a:rPr lang="ca-ES" dirty="0" smtClean="0"/>
              <a:t>12. Coordinar-se entre si, promoure la coordinació entre els centres per analitzar els problemes comuns i dissenyar plans d'actuació, així com facilitar el traspàs dels alumnes entre etapes, especialment en els canvis de centre. </a:t>
            </a:r>
          </a:p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765927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55558" y="457200"/>
            <a:ext cx="10058400" cy="1371600"/>
          </a:xfrm>
        </p:spPr>
        <p:txBody>
          <a:bodyPr/>
          <a:lstStyle/>
          <a:p>
            <a:r>
              <a:rPr lang="ca-ES" smtClean="0"/>
              <a:t>FUNCIONS SOE</a:t>
            </a:r>
            <a:endParaRPr lang="ca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66800" y="1828800"/>
            <a:ext cx="10058400" cy="4206240"/>
          </a:xfrm>
        </p:spPr>
        <p:txBody>
          <a:bodyPr>
            <a:normAutofit fontScale="92500" lnSpcReduction="20000"/>
          </a:bodyPr>
          <a:lstStyle/>
          <a:p>
            <a:r>
              <a:rPr lang="es-ES_tradnl" dirty="0">
                <a:solidFill>
                  <a:srgbClr val="211E1E"/>
                </a:solidFill>
                <a:latin typeface="TimesNewRoman" charset="0"/>
              </a:rPr>
              <a:t>13. </a:t>
            </a:r>
            <a:r>
              <a:rPr lang="ca-ES" dirty="0" smtClean="0">
                <a:solidFill>
                  <a:srgbClr val="211E1E"/>
                </a:solidFill>
              </a:rPr>
              <a:t>Conèixer i actualitzar la informació sobre els recursos del sector relacionats amb la tasca d'orientació educativa. </a:t>
            </a:r>
            <a:endParaRPr lang="ca-ES" dirty="0" smtClean="0"/>
          </a:p>
          <a:p>
            <a:r>
              <a:rPr lang="ca-ES" dirty="0" smtClean="0">
                <a:solidFill>
                  <a:srgbClr val="211E1E"/>
                </a:solidFill>
              </a:rPr>
              <a:t>14. Col·laborar i coordinar-se amb serveis, entitats i institucions de caire educatiu, social i sanitari, tant de l'àmbit local, comarcal i illenc, com de l'autonòmic, que estiguin implicats en l'atenció i l'educació dels menors. </a:t>
            </a:r>
            <a:endParaRPr lang="ca-ES" dirty="0" smtClean="0"/>
          </a:p>
          <a:p>
            <a:r>
              <a:rPr lang="ca-ES" dirty="0" smtClean="0">
                <a:solidFill>
                  <a:srgbClr val="211E1E"/>
                </a:solidFill>
              </a:rPr>
              <a:t>15. Col·laborar en la coordinació entre centres d'educació infantil i d'educació primària, d’una banda, i de centres d'educació primària i d'educació secundària, de l’altra. </a:t>
            </a:r>
            <a:endParaRPr lang="ca-ES" dirty="0" smtClean="0"/>
          </a:p>
          <a:p>
            <a:r>
              <a:rPr lang="ca-ES" dirty="0" smtClean="0">
                <a:solidFill>
                  <a:srgbClr val="211E1E"/>
                </a:solidFill>
              </a:rPr>
              <a:t>16. Coordinar-se i col·laborar amb els centres de professors (CEP) i altres institucions per a l’assessorament i/o la realització d’activitats formatives adreçades als professors i a les famílies dels alumnes. </a:t>
            </a:r>
            <a:endParaRPr lang="ca-ES" dirty="0" smtClean="0"/>
          </a:p>
          <a:p>
            <a:r>
              <a:rPr lang="ca-ES" dirty="0" smtClean="0">
                <a:solidFill>
                  <a:srgbClr val="211E1E"/>
                </a:solidFill>
              </a:rPr>
              <a:t>17. Els serveis d'orientació educativa han de desenvolupar les seves funcions amb la màxima presència, implicació i integració als centres educatius, però mantenint el grau d'independència necessària per dur a terme les seves tasques. </a:t>
            </a:r>
            <a:endParaRPr lang="ca-ES" dirty="0" smtClean="0"/>
          </a:p>
          <a:p>
            <a:r>
              <a:rPr lang="ca-ES" dirty="0" smtClean="0">
                <a:solidFill>
                  <a:srgbClr val="211E1E"/>
                </a:solidFill>
              </a:rPr>
              <a:t>18. Els professionals dels serveis d'orientació han de treballar conjuntament com a integrants de l’equip de sector, a fi d’afavorir l'optimització dels recursos humans i materials, així́ com l’aprofitament de les accions formatives. </a:t>
            </a:r>
            <a:r>
              <a:rPr lang="ca-ES" dirty="0" smtClean="0"/>
              <a:t>A més, han de treballar en xarxa amb les diferents entitats i institucions que incideixen en els alumnes des de diferents àmbits. </a:t>
            </a:r>
          </a:p>
          <a:p>
            <a:endParaRPr lang="es-ES_tradnl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75641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/>
              <a:t>FEM XARXA</a:t>
            </a:r>
            <a:br>
              <a:rPr lang="ca-ES" dirty="0" smtClean="0"/>
            </a:br>
            <a:endParaRPr lang="ca-ES" dirty="0"/>
          </a:p>
        </p:txBody>
      </p:sp>
      <p:pic>
        <p:nvPicPr>
          <p:cNvPr id="5" name="Marcador de imagen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4" r="914"/>
          <a:stretch>
            <a:fillRect/>
          </a:stretch>
        </p:blipFill>
        <p:spPr/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54561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/>
              <a:t>FUNCIONS SECTOR</a:t>
            </a:r>
            <a:endParaRPr lang="ca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a-ES" dirty="0" smtClean="0"/>
              <a:t>DERIVACIÓ I COORDINACIÓ AMB ALTRES SERVEIS:</a:t>
            </a:r>
          </a:p>
          <a:p>
            <a:pPr lvl="1"/>
            <a:r>
              <a:rPr lang="ca-ES" dirty="0" smtClean="0"/>
              <a:t>SERVEIS SOCIALS GENERALS</a:t>
            </a:r>
          </a:p>
          <a:p>
            <a:pPr lvl="1"/>
            <a:r>
              <a:rPr lang="ca-ES" dirty="0" smtClean="0"/>
              <a:t>SERVEIS SOCIALS ESPECÍFICS: SVAP, SIF, UVASI/UTASI, Centres d’acolliment, CAD...</a:t>
            </a:r>
          </a:p>
          <a:p>
            <a:pPr lvl="1"/>
            <a:r>
              <a:rPr lang="ca-ES" dirty="0" smtClean="0"/>
              <a:t>SERVEIS SOCIOEDUCATIUS: Caritas, Creu Roja, centres oberts,...</a:t>
            </a:r>
          </a:p>
          <a:p>
            <a:pPr lvl="1"/>
            <a:r>
              <a:rPr lang="ca-ES" dirty="0" smtClean="0"/>
              <a:t>SERVEIS DE SALUT: Pediatria, UTS, UCSMIA/ IBSMIA,....</a:t>
            </a:r>
          </a:p>
          <a:p>
            <a:pPr lvl="1"/>
            <a:r>
              <a:rPr lang="ca-ES" dirty="0" smtClean="0"/>
              <a:t>ALTRES SERVEIS: Unitat d’atenció al dol, gabinets psicològics i pedagògics privats,..</a:t>
            </a:r>
          </a:p>
          <a:p>
            <a:pPr lvl="1"/>
            <a:endParaRPr lang="ca-ES" dirty="0"/>
          </a:p>
          <a:p>
            <a:pPr lvl="1"/>
            <a:r>
              <a:rPr lang="ca-ES" dirty="0" smtClean="0"/>
              <a:t>Participació en programes sociocomunitaris del sector o zona.</a:t>
            </a:r>
          </a:p>
          <a:p>
            <a:pPr lvl="1"/>
            <a:endParaRPr lang="ca-ES" dirty="0"/>
          </a:p>
          <a:p>
            <a:pPr lvl="1"/>
            <a:r>
              <a:rPr lang="ca-ES" dirty="0" smtClean="0"/>
              <a:t>Darrera normativa que distingeix les funcions dels PTSC és </a:t>
            </a:r>
            <a:r>
              <a:rPr lang="ca-ES" b="1" dirty="0" smtClean="0"/>
              <a:t>l’Ordre </a:t>
            </a:r>
            <a:r>
              <a:rPr lang="ca-ES" b="1" dirty="0"/>
              <a:t>de 9 de desembre de 1992</a:t>
            </a:r>
            <a:r>
              <a:rPr lang="ca-ES" dirty="0"/>
              <a:t>, per la qual se regulen l’estructura i funcions dels Equips d’Orientació Educativa i </a:t>
            </a:r>
            <a:r>
              <a:rPr lang="ca-ES" dirty="0" smtClean="0"/>
              <a:t>Psicopedagògica, aquestes són les funcions que teníem fins el decret 39/2011.</a:t>
            </a:r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1884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/>
              <a:t>FUNCIONS A L’ÀMBIT SECTORIAL</a:t>
            </a:r>
            <a:endParaRPr lang="ca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a-ES" b="1" i="1" dirty="0" smtClean="0"/>
              <a:t>Funció nº1: </a:t>
            </a:r>
            <a:r>
              <a:rPr lang="ca-ES" dirty="0" smtClean="0"/>
              <a:t>Conèixer les característiques de l’entorn, així com les necessitats socials i educatives i identificar els recursos educatius, culturals, sanitaris i socials existents a la zona i possibilitar el seu màxim aprofitament. </a:t>
            </a:r>
          </a:p>
          <a:p>
            <a:r>
              <a:rPr lang="ca-ES" b="1" i="1" dirty="0" smtClean="0"/>
              <a:t>Funció nº2:</a:t>
            </a:r>
            <a:r>
              <a:rPr lang="ca-ES" dirty="0" smtClean="0"/>
              <a:t> Participar en l’elaboració dels programes de seguiment i control de l’absentisme, i en col·laboració amb altres serveis externs o institucions, desenvolupar les actuacions necessàries per facilitar l’accés i permanència de l’alumnat en desavantatge social en el centre educatiu.</a:t>
            </a:r>
          </a:p>
          <a:p>
            <a:r>
              <a:rPr lang="ca-ES" b="1" i="1" dirty="0" smtClean="0"/>
              <a:t>Funció nº3:</a:t>
            </a:r>
            <a:r>
              <a:rPr lang="ca-ES" dirty="0" smtClean="0"/>
              <a:t> Col·laborar en el desenvolupament de programes formatius dirigits a famílies.</a:t>
            </a:r>
          </a:p>
          <a:p>
            <a:r>
              <a:rPr lang="ca-ES" b="1" i="1" dirty="0" smtClean="0"/>
              <a:t>Funció nº4</a:t>
            </a:r>
            <a:r>
              <a:rPr lang="ca-ES" dirty="0" smtClean="0"/>
              <a:t>: Canalitzar demandes d’avaluació psicopedagògica i col·laborar en la realització de les mateixes, aportant criteris sobre l’avaluació del context sociofamiliar i social, i en el seu cas realitzant dit anàlisi.</a:t>
            </a:r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27494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a-ES" sz="4000" dirty="0" smtClean="0"/>
              <a:t>FUNCIONS ESPECIALITZADES A CENTRE</a:t>
            </a:r>
            <a:endParaRPr lang="ca-ES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endParaRPr lang="es-ES_tradnl" dirty="0" smtClean="0"/>
          </a:p>
          <a:p>
            <a:r>
              <a:rPr lang="ca-ES" dirty="0" smtClean="0"/>
              <a:t> </a:t>
            </a:r>
            <a:r>
              <a:rPr lang="ca-ES" sz="2900" b="1" i="1" dirty="0" smtClean="0"/>
              <a:t>Funció nº5</a:t>
            </a:r>
            <a:r>
              <a:rPr lang="ca-ES" sz="2900" b="1" dirty="0" smtClean="0"/>
              <a:t>:</a:t>
            </a:r>
            <a:r>
              <a:rPr lang="ca-ES" sz="2900" dirty="0" smtClean="0"/>
              <a:t> Facilitar informació sobre els aspectes relatius al context sociocultural de l'alumnat. </a:t>
            </a:r>
          </a:p>
          <a:p>
            <a:r>
              <a:rPr lang="ca-ES" sz="2900" b="1" i="1" dirty="0" smtClean="0"/>
              <a:t>Funció nº6</a:t>
            </a:r>
            <a:r>
              <a:rPr lang="ca-ES" sz="2900" b="1" dirty="0" smtClean="0"/>
              <a:t>: </a:t>
            </a:r>
            <a:r>
              <a:rPr lang="ca-ES" sz="2900" dirty="0" smtClean="0"/>
              <a:t>Proporcionar informació sobre els recursos existents i les vies apropiades per la seva utilització, facilitant la coordinació dels serveis de la zona i el centre.</a:t>
            </a:r>
          </a:p>
          <a:p>
            <a:r>
              <a:rPr lang="ca-ES" sz="2900" b="1" i="1" dirty="0" smtClean="0"/>
              <a:t>Funció nº7</a:t>
            </a:r>
            <a:r>
              <a:rPr lang="ca-ES" sz="2900" dirty="0" smtClean="0"/>
              <a:t>: Col·laborar en la detecció d’indicadors de risc que puguin ajudar a prevenir processos o situacions d’inadaptació social.</a:t>
            </a:r>
          </a:p>
          <a:p>
            <a:r>
              <a:rPr lang="ca-ES" sz="2900" b="1" i="1" dirty="0" smtClean="0"/>
              <a:t>Funció nº8:</a:t>
            </a:r>
            <a:r>
              <a:rPr lang="ca-ES" sz="2900" dirty="0" smtClean="0"/>
              <a:t> Proporcionar informació al/la mestre/a tutor/a sobre aspectes familiars i socials dels alumnes amb necessitats educatives especials i els alumnes en situació de desavantatge social, actualment nomenats NESE.</a:t>
            </a:r>
          </a:p>
          <a:p>
            <a:r>
              <a:rPr lang="ca-ES" sz="2900" b="1" i="1" dirty="0" smtClean="0"/>
              <a:t>Funció nº9:</a:t>
            </a:r>
            <a:r>
              <a:rPr lang="ca-ES" sz="2900" dirty="0" smtClean="0"/>
              <a:t> Facilitar l’acollida, integració, i participació dels NESE amb col·laboració amb tutors/es i família.</a:t>
            </a:r>
          </a:p>
          <a:p>
            <a:r>
              <a:rPr lang="ca-ES" sz="2900" b="1" i="1" dirty="0" smtClean="0"/>
              <a:t>Funció nº10</a:t>
            </a:r>
            <a:r>
              <a:rPr lang="ca-ES" sz="2900" dirty="0" smtClean="0"/>
              <a:t>: Participar, en col·laboració amb els orientadors/es, en l’establiment d’unes relacions fluïdes entre el centre i les famílies.</a:t>
            </a:r>
          </a:p>
          <a:p>
            <a:r>
              <a:rPr lang="ca-ES" sz="2900" b="1" i="1" dirty="0" smtClean="0"/>
              <a:t>Funció nº11:</a:t>
            </a:r>
            <a:r>
              <a:rPr lang="ca-ES" sz="2900" dirty="0" smtClean="0"/>
              <a:t> Participar en tasques de formació i orientació familiar.</a:t>
            </a:r>
          </a:p>
          <a:p>
            <a:r>
              <a:rPr lang="ca-ES" sz="2900" b="1" i="1" dirty="0" smtClean="0"/>
              <a:t>Funció nº12:</a:t>
            </a:r>
            <a:r>
              <a:rPr lang="ca-ES" sz="2900" dirty="0" smtClean="0"/>
              <a:t> Col·laborar en els processos d’acollida i mediació social.</a:t>
            </a:r>
            <a:r>
              <a:rPr lang="ca-ES" dirty="0" smtClean="0"/>
              <a:t> </a:t>
            </a:r>
          </a:p>
          <a:p>
            <a:r>
              <a:rPr lang="ca-ES" dirty="0" smtClean="0"/>
              <a:t/>
            </a:r>
            <a:br>
              <a:rPr lang="ca-ES" dirty="0" smtClean="0"/>
            </a:br>
            <a:endParaRPr lang="ca-ES" dirty="0" smtClean="0"/>
          </a:p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14764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/>
              <a:t>Davant situacions de risc</a:t>
            </a:r>
            <a:endParaRPr lang="ca-ES" dirty="0"/>
          </a:p>
        </p:txBody>
      </p:sp>
      <p:pic>
        <p:nvPicPr>
          <p:cNvPr id="5" name="Marcador de imagen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3" r="5113"/>
          <a:stretch>
            <a:fillRect/>
          </a:stretch>
        </p:blipFill>
        <p:spPr/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8997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/>
              <a:t>PROTOCOLS SAD</a:t>
            </a:r>
            <a:endParaRPr lang="ca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a-ES" dirty="0" smtClean="0">
              <a:hlinkClick r:id="rId2"/>
            </a:endParaRPr>
          </a:p>
          <a:p>
            <a:r>
              <a:rPr lang="ca-ES" dirty="0" smtClean="0">
                <a:hlinkClick r:id="rId2"/>
              </a:rPr>
              <a:t>PROTOCOL D’ABSENTISME ESCOLAR.</a:t>
            </a:r>
            <a:r>
              <a:rPr lang="ca-ES" dirty="0" smtClean="0"/>
              <a:t> Absentisme crònic es considera greu.</a:t>
            </a:r>
          </a:p>
          <a:p>
            <a:endParaRPr lang="ca-ES" dirty="0" smtClean="0"/>
          </a:p>
          <a:p>
            <a:r>
              <a:rPr lang="ca-ES" dirty="0" smtClean="0">
                <a:hlinkClick r:id="rId3"/>
              </a:rPr>
              <a:t>PROTOCOL DE DETECCIÓ DE SITUACIONS DE RISC .RUMI.</a:t>
            </a:r>
            <a:r>
              <a:rPr lang="ca-ES" dirty="0" smtClean="0"/>
              <a:t> PRODECIMENT SEGONS GRAVETAT: LLEU-/MODERAT SSSS- GREU/URGENT SIF</a:t>
            </a:r>
          </a:p>
          <a:p>
            <a:endParaRPr lang="ca-ES" dirty="0" smtClean="0"/>
          </a:p>
          <a:p>
            <a:r>
              <a:rPr lang="ca-ES" dirty="0" smtClean="0">
                <a:hlinkClick r:id="rId4"/>
              </a:rPr>
              <a:t>PROTOCOL D’ASSETJAMENT ESCOLAR.</a:t>
            </a:r>
            <a:endParaRPr lang="ca-ES" dirty="0" smtClean="0"/>
          </a:p>
          <a:p>
            <a:endParaRPr lang="ca-ES" dirty="0" smtClean="0"/>
          </a:p>
          <a:p>
            <a:r>
              <a:rPr lang="ca-ES" dirty="0" smtClean="0">
                <a:hlinkClick r:id="rId5"/>
              </a:rPr>
              <a:t>PROTOCOL D’ACTUACIÓ EN CAS DE RISC AUTOLÍTIC</a:t>
            </a:r>
            <a:r>
              <a:rPr lang="ca-ES" dirty="0" smtClean="0"/>
              <a:t> </a:t>
            </a:r>
            <a:r>
              <a:rPr lang="ca-ES" b="1" dirty="0" smtClean="0"/>
              <a:t>DETECTAT </a:t>
            </a:r>
            <a:r>
              <a:rPr lang="ca-ES" b="1" dirty="0"/>
              <a:t>ALS CENTRES EDUCATIUS DE LES ILLES </a:t>
            </a:r>
            <a:r>
              <a:rPr lang="ca-ES" b="1" dirty="0" smtClean="0"/>
              <a:t>BALEARS.</a:t>
            </a:r>
            <a:endParaRPr lang="ca-ES" dirty="0" smtClean="0"/>
          </a:p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508157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/>
              <a:t>T’HAS SENTIT </a:t>
            </a:r>
            <a:r>
              <a:rPr lang="ca-ES" dirty="0" smtClean="0"/>
              <a:t> </a:t>
            </a:r>
            <a:r>
              <a:rPr lang="ca-ES" dirty="0" smtClean="0"/>
              <a:t>AIXÍ?</a:t>
            </a:r>
            <a:endParaRPr lang="ca-ES" dirty="0"/>
          </a:p>
        </p:txBody>
      </p:sp>
      <p:pic>
        <p:nvPicPr>
          <p:cNvPr id="5" name="Marcador de imagen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84" r="12484"/>
          <a:stretch>
            <a:fillRect/>
          </a:stretch>
        </p:blipFill>
        <p:spPr/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31660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a-ES" dirty="0"/>
          </a:p>
        </p:txBody>
      </p:sp>
      <p:pic>
        <p:nvPicPr>
          <p:cNvPr id="5" name="Marcador de imagen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8" r="3758"/>
          <a:stretch>
            <a:fillRect/>
          </a:stretch>
        </p:blipFill>
        <p:spPr>
          <a:xfrm>
            <a:off x="164892" y="151990"/>
            <a:ext cx="12027108" cy="6467885"/>
          </a:xfrm>
        </p:spPr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9296400" y="4957010"/>
            <a:ext cx="2432304" cy="1431757"/>
          </a:xfrm>
        </p:spPr>
        <p:txBody>
          <a:bodyPr>
            <a:normAutofit/>
          </a:bodyPr>
          <a:lstStyle/>
          <a:p>
            <a:pPr algn="r"/>
            <a:r>
              <a:rPr lang="ca-ES" sz="2800" dirty="0" smtClean="0"/>
              <a:t>SOM UN EQUIP</a:t>
            </a:r>
            <a:endParaRPr lang="ca-ES" sz="2800" dirty="0"/>
          </a:p>
        </p:txBody>
      </p:sp>
    </p:spTree>
    <p:extLst>
      <p:ext uri="{BB962C8B-B14F-4D97-AF65-F5344CB8AC3E}">
        <p14:creationId xmlns:p14="http://schemas.microsoft.com/office/powerpoint/2010/main" val="122979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a-ES"/>
          </a:p>
        </p:txBody>
      </p:sp>
      <p:pic>
        <p:nvPicPr>
          <p:cNvPr id="5" name="Marcador de imagen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" b="156"/>
          <a:stretch>
            <a:fillRect/>
          </a:stretch>
        </p:blipFill>
        <p:spPr/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40201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/>
              <a:t>CANVIEM LA MIRADA</a:t>
            </a:r>
            <a:endParaRPr lang="ca-ES" dirty="0"/>
          </a:p>
        </p:txBody>
      </p:sp>
      <p:pic>
        <p:nvPicPr>
          <p:cNvPr id="5" name="Marcador de imagen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26" r="12326"/>
          <a:stretch>
            <a:fillRect/>
          </a:stretch>
        </p:blipFill>
        <p:spPr/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ca-ES" sz="3200" dirty="0" smtClean="0"/>
          </a:p>
          <a:p>
            <a:endParaRPr lang="ca-ES" sz="3200" dirty="0"/>
          </a:p>
          <a:p>
            <a:r>
              <a:rPr lang="ca-ES" sz="3200" dirty="0" smtClean="0"/>
              <a:t>Moltes gràcies </a:t>
            </a:r>
            <a:endParaRPr lang="ca-ES" sz="3200" dirty="0"/>
          </a:p>
        </p:txBody>
      </p:sp>
    </p:spTree>
    <p:extLst>
      <p:ext uri="{BB962C8B-B14F-4D97-AF65-F5344CB8AC3E}">
        <p14:creationId xmlns:p14="http://schemas.microsoft.com/office/powerpoint/2010/main" val="18357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129043"/>
          </a:xfrm>
        </p:spPr>
        <p:txBody>
          <a:bodyPr/>
          <a:lstStyle/>
          <a:p>
            <a:r>
              <a:rPr lang="ca-ES" sz="4000" dirty="0" smtClean="0"/>
              <a:t>PTSC</a:t>
            </a:r>
            <a:endParaRPr lang="ca-ES" sz="4000" dirty="0"/>
          </a:p>
        </p:txBody>
      </p:sp>
      <p:pic>
        <p:nvPicPr>
          <p:cNvPr id="5" name="Marcador de imagen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71" r="17471"/>
          <a:stretch>
            <a:fillRect/>
          </a:stretch>
        </p:blipFill>
        <p:spPr/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ca-ES" dirty="0" smtClean="0"/>
          </a:p>
          <a:p>
            <a:endParaRPr lang="ca-ES" dirty="0"/>
          </a:p>
          <a:p>
            <a:r>
              <a:rPr lang="ca-ES" sz="1600" dirty="0" smtClean="0"/>
              <a:t>I AIXÍ?</a:t>
            </a:r>
            <a:endParaRPr lang="ca-ES" sz="1600" dirty="0"/>
          </a:p>
        </p:txBody>
      </p:sp>
    </p:spTree>
    <p:extLst>
      <p:ext uri="{BB962C8B-B14F-4D97-AF65-F5344CB8AC3E}">
        <p14:creationId xmlns:p14="http://schemas.microsoft.com/office/powerpoint/2010/main" val="1529766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/>
              <a:t>QUALITATS PTSC</a:t>
            </a:r>
            <a:endParaRPr lang="ca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a-ES" dirty="0" smtClean="0"/>
              <a:t>CREATIVITAT, CERCA DE SOLUCIONS</a:t>
            </a:r>
          </a:p>
          <a:p>
            <a:endParaRPr lang="ca-ES" dirty="0" smtClean="0"/>
          </a:p>
          <a:p>
            <a:r>
              <a:rPr lang="ca-ES" dirty="0" smtClean="0"/>
              <a:t>EMPATIA</a:t>
            </a:r>
          </a:p>
          <a:p>
            <a:endParaRPr lang="ca-ES" dirty="0" smtClean="0"/>
          </a:p>
          <a:p>
            <a:r>
              <a:rPr lang="ca-ES" dirty="0" smtClean="0"/>
              <a:t>ESCOLTA RESPECTUOSA</a:t>
            </a:r>
          </a:p>
          <a:p>
            <a:endParaRPr lang="ca-ES" dirty="0" smtClean="0"/>
          </a:p>
          <a:p>
            <a:r>
              <a:rPr lang="ca-ES" dirty="0" smtClean="0"/>
              <a:t>PROFESSIONALITAT: METODOLOGIA I FORMACIÓ EN INTERVENCIÓ FAMILIAR I SOCIAL, DETECCIÓ </a:t>
            </a:r>
            <a:r>
              <a:rPr lang="ca-ES" dirty="0"/>
              <a:t>DE NECESSITATS</a:t>
            </a:r>
          </a:p>
          <a:p>
            <a:endParaRPr lang="ca-ES" dirty="0" smtClean="0"/>
          </a:p>
          <a:p>
            <a:r>
              <a:rPr lang="ca-ES" dirty="0" smtClean="0"/>
              <a:t>TREBALL EN EQUIP: COORDINACIÓ, COOPERACIÓ, INTERDISCIPLINARIETAT</a:t>
            </a:r>
          </a:p>
        </p:txBody>
      </p:sp>
    </p:spTree>
    <p:extLst>
      <p:ext uri="{BB962C8B-B14F-4D97-AF65-F5344CB8AC3E}">
        <p14:creationId xmlns:p14="http://schemas.microsoft.com/office/powerpoint/2010/main" val="657701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a-ES" b="1" dirty="0" smtClean="0"/>
              <a:t>CENTRE</a:t>
            </a:r>
            <a:r>
              <a:rPr lang="ca-ES" dirty="0" smtClean="0"/>
              <a:t>: PAT, CONVIVÈNCIA, PARTICIPACIÓ EN EQUIP DE SUPORT,..</a:t>
            </a:r>
            <a:endParaRPr lang="ca-ES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9569" y="2767805"/>
            <a:ext cx="8614610" cy="3536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35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a-ES"/>
          </a:p>
        </p:txBody>
      </p:sp>
      <p:pic>
        <p:nvPicPr>
          <p:cNvPr id="5" name="Marcador de imagen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0" r="16580"/>
          <a:stretch>
            <a:fillRect/>
          </a:stretch>
        </p:blipFill>
        <p:spPr>
          <a:xfrm>
            <a:off x="0" y="237744"/>
            <a:ext cx="11992131" cy="6382512"/>
          </a:xfrm>
        </p:spPr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ca-ES" dirty="0" smtClean="0"/>
          </a:p>
          <a:p>
            <a:endParaRPr lang="ca-ES" dirty="0"/>
          </a:p>
          <a:p>
            <a:endParaRPr lang="ca-ES" dirty="0" smtClean="0"/>
          </a:p>
          <a:p>
            <a:endParaRPr lang="ca-ES" dirty="0"/>
          </a:p>
          <a:p>
            <a:endParaRPr lang="ca-ES" dirty="0" smtClean="0"/>
          </a:p>
          <a:p>
            <a:endParaRPr lang="ca-ES" dirty="0"/>
          </a:p>
          <a:p>
            <a:endParaRPr lang="ca-ES" dirty="0" smtClean="0"/>
          </a:p>
          <a:p>
            <a:endParaRPr lang="ca-ES" dirty="0"/>
          </a:p>
          <a:p>
            <a:r>
              <a:rPr lang="ca-ES" sz="2800" b="1" dirty="0" err="1" smtClean="0">
                <a:latin typeface="Al Bayan" charset="-78"/>
                <a:ea typeface="Al Bayan" charset="-78"/>
                <a:cs typeface="Al Bayan" charset="-78"/>
              </a:rPr>
              <a:t>f</a:t>
            </a:r>
            <a:r>
              <a:rPr lang="ca-ES" sz="2800" b="1" dirty="0" err="1" smtClean="0">
                <a:solidFill>
                  <a:schemeClr val="tx1"/>
                </a:solidFill>
                <a:latin typeface="Al Bayan" charset="-78"/>
                <a:ea typeface="Al Bayan" charset="-78"/>
                <a:cs typeface="Al Bayan" charset="-78"/>
              </a:rPr>
              <a:t>FAMÍLIA</a:t>
            </a:r>
            <a:endParaRPr lang="ca-ES" sz="2800" b="1" dirty="0">
              <a:latin typeface="Al Bayan" charset="-78"/>
              <a:ea typeface="Al Bayan" charset="-78"/>
              <a:cs typeface="Al Bayan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5235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/>
              <a:t>ACOMPANYAMENT FAMILIAR</a:t>
            </a:r>
            <a:endParaRPr lang="ca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a-ES" dirty="0" smtClean="0"/>
          </a:p>
          <a:p>
            <a:r>
              <a:rPr lang="ca-ES" dirty="0" smtClean="0"/>
              <a:t>ESCOLTA RESPECTUOSA I ASSERTIVA</a:t>
            </a:r>
          </a:p>
          <a:p>
            <a:endParaRPr lang="ca-ES" dirty="0" smtClean="0"/>
          </a:p>
          <a:p>
            <a:r>
              <a:rPr lang="ca-ES" dirty="0" smtClean="0"/>
              <a:t>FEM OBSERVACIONS, NO JUDICIS</a:t>
            </a:r>
          </a:p>
          <a:p>
            <a:endParaRPr lang="ca-ES" dirty="0" smtClean="0"/>
          </a:p>
          <a:p>
            <a:r>
              <a:rPr lang="ca-ES" dirty="0" smtClean="0"/>
              <a:t>RESSALTAR LES POTENCIALITATS DELS INFANTS I LES SEVES FAMÍLIES</a:t>
            </a:r>
          </a:p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10679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4185064"/>
          </a:xfrm>
        </p:spPr>
        <p:txBody>
          <a:bodyPr/>
          <a:lstStyle/>
          <a:p>
            <a:r>
              <a:rPr lang="ca-ES" dirty="0" smtClean="0"/>
              <a:t>ALUMNAT: seguiment NESE, Intervenció a les aules, detecció de situacions de risc</a:t>
            </a:r>
            <a:br>
              <a:rPr lang="ca-ES" dirty="0" smtClean="0"/>
            </a:br>
            <a:r>
              <a:rPr lang="ca-ES" dirty="0"/>
              <a:t/>
            </a:r>
            <a:br>
              <a:rPr lang="ca-ES" dirty="0"/>
            </a:br>
            <a:endParaRPr lang="ca-ES" dirty="0"/>
          </a:p>
        </p:txBody>
      </p:sp>
      <p:pic>
        <p:nvPicPr>
          <p:cNvPr id="5" name="Marcador de imagen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0" r="54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35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a-ES" sz="4000" dirty="0" smtClean="0"/>
              <a:t>PROTOCOL DEMANDA I INTERVENCIÓ </a:t>
            </a:r>
            <a:endParaRPr lang="ca-ES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a-ES" dirty="0" smtClean="0"/>
              <a:t>Demanda pot provenir del tutor/a, centre, família i serveis externs.</a:t>
            </a:r>
          </a:p>
          <a:p>
            <a:r>
              <a:rPr lang="ca-ES" dirty="0" smtClean="0"/>
              <a:t>Es prioritza a la reunió d’equip de suport, sempre s’ha de donar una resposta.</a:t>
            </a:r>
          </a:p>
          <a:p>
            <a:r>
              <a:rPr lang="ca-ES" dirty="0" smtClean="0"/>
              <a:t>Recollir informació de tutor/a, equip docent,...</a:t>
            </a:r>
          </a:p>
          <a:p>
            <a:r>
              <a:rPr lang="ca-ES" dirty="0" smtClean="0"/>
              <a:t>Primera entrevista amb la família conjunta PTSC i OE/OC.</a:t>
            </a:r>
          </a:p>
          <a:p>
            <a:r>
              <a:rPr lang="ca-ES" dirty="0" smtClean="0"/>
              <a:t>Es decideix i es marquen els objectius a treballar amb la família, l’infant, el grup classe,... I qui ho farà.</a:t>
            </a:r>
          </a:p>
          <a:p>
            <a:r>
              <a:rPr lang="ca-ES" dirty="0" smtClean="0"/>
              <a:t>Es van fent coordinacions amb tutor/a, equip de suport, serveis externs,,, per fer un seguiment del cas.</a:t>
            </a:r>
          </a:p>
          <a:p>
            <a:r>
              <a:rPr lang="ca-ES" dirty="0" smtClean="0"/>
              <a:t>Acompanyament a la família en tot moment per recollir les necessitat sentides, les angoixes, en el procés d’entendre les necessitats reals i anar fent els canvis necessaris per millorar la situació plantejada. </a:t>
            </a:r>
          </a:p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50748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1384</TotalTime>
  <Words>1141</Words>
  <Application>Microsoft Macintosh PowerPoint</Application>
  <PresentationFormat>Panorámica</PresentationFormat>
  <Paragraphs>112</Paragraphs>
  <Slides>22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7" baseType="lpstr">
      <vt:lpstr>Al Bayan</vt:lpstr>
      <vt:lpstr>Century Gothic</vt:lpstr>
      <vt:lpstr>Garamond</vt:lpstr>
      <vt:lpstr>TimesNewRoman</vt:lpstr>
      <vt:lpstr>Savon</vt:lpstr>
      <vt:lpstr>PTSC</vt:lpstr>
      <vt:lpstr>T’HAS SENTIT  AIXÍ?</vt:lpstr>
      <vt:lpstr>PTSC</vt:lpstr>
      <vt:lpstr>QUALITATS PTSC</vt:lpstr>
      <vt:lpstr>CENTRE: PAT, CONVIVÈNCIA, PARTICIPACIÓ EN EQUIP DE SUPORT,..</vt:lpstr>
      <vt:lpstr>Presentación de PowerPoint</vt:lpstr>
      <vt:lpstr>ACOMPANYAMENT FAMILIAR</vt:lpstr>
      <vt:lpstr>ALUMNAT: seguiment NESE, Intervenció a les aules, detecció de situacions de risc  </vt:lpstr>
      <vt:lpstr>PROTOCOL DEMANDA I INTERVENCIÓ </vt:lpstr>
      <vt:lpstr>FUNCIONS SEGONS NORMATIVA</vt:lpstr>
      <vt:lpstr>FUNCIONS SERVEIS D’ORIENTACIÓ</vt:lpstr>
      <vt:lpstr>FUNCIONS SOE</vt:lpstr>
      <vt:lpstr>FUNCIONS SOE</vt:lpstr>
      <vt:lpstr>FEM XARXA </vt:lpstr>
      <vt:lpstr>FUNCIONS SECTOR</vt:lpstr>
      <vt:lpstr>FUNCIONS A L’ÀMBIT SECTORIAL</vt:lpstr>
      <vt:lpstr>FUNCIONS ESPECIALITZADES A CENTRE</vt:lpstr>
      <vt:lpstr>Davant situacions de risc</vt:lpstr>
      <vt:lpstr>PROTOCOLS SAD</vt:lpstr>
      <vt:lpstr>Presentación de PowerPoint</vt:lpstr>
      <vt:lpstr>Presentación de PowerPoint</vt:lpstr>
      <vt:lpstr>CANVIEM LA MIRADA</vt:lpstr>
    </vt:vector>
  </TitlesOfParts>
  <Company/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PTSC</dc:title>
  <dc:creator>Usuario de Microsoft Office</dc:creator>
  <cp:lastModifiedBy>Usuario de Microsoft Office</cp:lastModifiedBy>
  <cp:revision>26</cp:revision>
  <dcterms:created xsi:type="dcterms:W3CDTF">2021-09-30T17:37:12Z</dcterms:created>
  <dcterms:modified xsi:type="dcterms:W3CDTF">2021-10-07T18:19:04Z</dcterms:modified>
</cp:coreProperties>
</file>