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2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26/01/2023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dgss.fundaciobit.org/citadgss/reservar-cita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firodriguez@dgad.caib.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atencioprimerenca@dgad.caib.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849608"/>
          </a:xfrm>
        </p:spPr>
        <p:txBody>
          <a:bodyPr>
            <a:normAutofit/>
          </a:bodyPr>
          <a:lstStyle/>
          <a:p>
            <a:pPr algn="ctr"/>
            <a:r>
              <a:rPr lang="ca-ES" b="1" dirty="0"/>
              <a:t>II JORNADA DELS</a:t>
            </a:r>
            <a:br>
              <a:rPr lang="ca-ES" b="1" dirty="0"/>
            </a:br>
            <a:r>
              <a:rPr lang="ca-ES" b="1" dirty="0" smtClean="0"/>
              <a:t>SERVEISD’ORIENTACIÓ</a:t>
            </a:r>
            <a:r>
              <a:rPr lang="ca-ES" b="1" dirty="0"/>
              <a:t/>
            </a:r>
            <a:br>
              <a:rPr lang="ca-ES" b="1" dirty="0"/>
            </a:br>
            <a:r>
              <a:rPr lang="ca-ES" b="1" dirty="0"/>
              <a:t>EDUCATIVA </a:t>
            </a:r>
            <a:r>
              <a:rPr lang="ca-ES" b="1" dirty="0" smtClean="0"/>
              <a:t>I SOCIAL</a:t>
            </a:r>
            <a:r>
              <a:rPr lang="ca-ES" b="1" dirty="0"/>
              <a:t/>
            </a:r>
            <a:br>
              <a:rPr lang="ca-ES" b="1" dirty="0"/>
            </a:br>
            <a:r>
              <a:rPr lang="ca-ES" b="1" dirty="0"/>
              <a:t>Curs </a:t>
            </a:r>
            <a:r>
              <a:rPr lang="ca-ES" b="1" dirty="0" smtClean="0"/>
              <a:t>2022-23</a:t>
            </a:r>
            <a:br>
              <a:rPr lang="ca-ES" b="1" dirty="0" smtClean="0"/>
            </a:br>
            <a:r>
              <a:rPr lang="ca-ES" b="1" dirty="0"/>
              <a:t/>
            </a:r>
            <a:br>
              <a:rPr lang="ca-ES" b="1" dirty="0"/>
            </a:br>
            <a:r>
              <a:rPr lang="ca-ES" sz="1800" b="1" dirty="0" smtClean="0"/>
              <a:t>Franca Rodríguez </a:t>
            </a:r>
            <a:r>
              <a:rPr lang="ca-ES" sz="1800" b="1" dirty="0" err="1" smtClean="0"/>
              <a:t>Fiol</a:t>
            </a:r>
            <a:r>
              <a:rPr lang="ca-ES" sz="1800" b="1" dirty="0" smtClean="0"/>
              <a:t/>
            </a:r>
            <a:br>
              <a:rPr lang="ca-ES" sz="1800" b="1" dirty="0" smtClean="0"/>
            </a:br>
            <a:r>
              <a:rPr lang="ca-ES" sz="1800" b="1" dirty="0" smtClean="0"/>
              <a:t>Treballadora Social Servei Valoració i Atenció Primerenca (SVAP)</a:t>
            </a:r>
            <a:r>
              <a:rPr lang="ca-ES" sz="1800" b="1" dirty="0"/>
              <a:t/>
            </a:r>
            <a:br>
              <a:rPr lang="ca-ES" sz="1800" b="1" dirty="0"/>
            </a:br>
            <a:r>
              <a:rPr lang="ca-ES" sz="1800" b="1" dirty="0"/>
              <a:t>Dijous 26 de gener</a:t>
            </a:r>
            <a:endParaRPr lang="ca-E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373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95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/>
          </a:bodyPr>
          <a:lstStyle/>
          <a:p>
            <a:r>
              <a:rPr lang="ca-ES" sz="2800" dirty="0" smtClean="0"/>
              <a:t>Valoració Grau de Dependència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endParaRPr lang="ca-ES" sz="4000" dirty="0" smtClean="0"/>
          </a:p>
          <a:p>
            <a:pPr marL="68580" indent="0" algn="ctr">
              <a:buNone/>
            </a:pPr>
            <a:r>
              <a:rPr lang="ca-ES" sz="4000" dirty="0" smtClean="0"/>
              <a:t>Quan </a:t>
            </a:r>
            <a:r>
              <a:rPr lang="ca-ES" sz="4000" dirty="0"/>
              <a:t>i on hem de derivar, i que suposa per les </a:t>
            </a:r>
            <a:r>
              <a:rPr lang="ca-ES" sz="4000" dirty="0" smtClean="0"/>
              <a:t>famílies</a:t>
            </a:r>
            <a:endParaRPr lang="ca-ES" sz="4000" dirty="0"/>
          </a:p>
          <a:p>
            <a:pPr marL="68580" indent="0">
              <a:buNone/>
            </a:pP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72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Dependència</a:t>
            </a:r>
            <a:br>
              <a:rPr lang="ca-ES" sz="2800" dirty="0" smtClean="0"/>
            </a:br>
            <a:r>
              <a:rPr lang="ca-ES" sz="2800" dirty="0" smtClean="0"/>
              <a:t>(Sol·licitud)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endParaRPr lang="ca-ES" sz="2000" dirty="0" smtClean="0"/>
          </a:p>
          <a:p>
            <a:r>
              <a:rPr lang="ca-ES" sz="2000" dirty="0" smtClean="0"/>
              <a:t>La </a:t>
            </a:r>
            <a:r>
              <a:rPr lang="ca-ES" sz="2000" dirty="0"/>
              <a:t>sol·licitud per demanar GD i dependència és la mateixa. </a:t>
            </a:r>
            <a:endParaRPr lang="ca-ES" sz="2000" dirty="0" smtClean="0"/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/>
              <a:t>Es necessari </a:t>
            </a:r>
            <a:r>
              <a:rPr lang="ca-ES" sz="2000" dirty="0" smtClean="0"/>
              <a:t>aportar el model de l’informe </a:t>
            </a:r>
            <a:r>
              <a:rPr lang="ca-ES" sz="2000" dirty="0"/>
              <a:t>de salut </a:t>
            </a:r>
            <a:r>
              <a:rPr lang="ca-ES" sz="2000" dirty="0" smtClean="0"/>
              <a:t>que està penjat a la web de la Fundació, </a:t>
            </a:r>
            <a:r>
              <a:rPr lang="ca-ES" sz="2000" dirty="0"/>
              <a:t>però es poden aportar informes </a:t>
            </a:r>
            <a:r>
              <a:rPr lang="ca-ES" sz="2000" dirty="0" smtClean="0"/>
              <a:t>complementaris: sanitaris especialistes</a:t>
            </a:r>
            <a:r>
              <a:rPr lang="ca-ES" sz="2000" dirty="0"/>
              <a:t>, </a:t>
            </a:r>
            <a:r>
              <a:rPr lang="ca-ES" sz="2000" dirty="0" smtClean="0"/>
              <a:t>d’orientació escolar,... </a:t>
            </a:r>
            <a:r>
              <a:rPr lang="ca-ES" sz="2000" dirty="0"/>
              <a:t>si es considera adient. </a:t>
            </a:r>
            <a:endParaRPr lang="ca-ES" sz="2000" dirty="0">
              <a:effectLst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04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Dependència</a:t>
            </a:r>
            <a:br>
              <a:rPr lang="ca-ES" sz="2800" dirty="0" smtClean="0"/>
            </a:br>
            <a:r>
              <a:rPr lang="ca-ES" sz="2800" dirty="0" smtClean="0"/>
              <a:t>(Valoració)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endParaRPr lang="ca-ES" sz="2000" dirty="0" smtClean="0"/>
          </a:p>
          <a:p>
            <a:pPr marL="68580" indent="0">
              <a:buNone/>
            </a:pPr>
            <a:r>
              <a:rPr lang="ca-ES" sz="2000" dirty="0"/>
              <a:t>Existeixen dos barems de valoració del Grau de Dependència</a:t>
            </a:r>
            <a:r>
              <a:rPr lang="ca-ES" sz="2000" dirty="0" smtClean="0"/>
              <a:t>:</a:t>
            </a:r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/>
              <a:t>EVE (0 – 3 anys</a:t>
            </a:r>
            <a:r>
              <a:rPr lang="ca-ES" sz="2000" dirty="0" smtClean="0"/>
              <a:t>)</a:t>
            </a:r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/>
              <a:t>BVD (&lt; 3 anys)És valora la necessitat </a:t>
            </a:r>
            <a:r>
              <a:rPr lang="ca-ES" sz="2000" dirty="0" smtClean="0"/>
              <a:t>de suport, </a:t>
            </a:r>
            <a:r>
              <a:rPr lang="ca-ES" sz="2000" dirty="0"/>
              <a:t>o no, per realitzar les ABVD (Activitats Bàsiques de la Vida Diària) </a:t>
            </a:r>
            <a:r>
              <a:rPr lang="ca-ES" sz="2000" dirty="0" smtClean="0"/>
              <a:t>.</a:t>
            </a: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56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Dependència</a:t>
            </a:r>
            <a:br>
              <a:rPr lang="ca-ES" sz="2800" dirty="0" smtClean="0"/>
            </a:br>
            <a:r>
              <a:rPr lang="ca-ES" sz="2800" dirty="0" smtClean="0"/>
              <a:t>(Graus de dependència)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pPr marL="68580" indent="0">
              <a:buNone/>
            </a:pPr>
            <a:endParaRPr lang="ca-ES" sz="2000" b="1" dirty="0" smtClean="0"/>
          </a:p>
          <a:p>
            <a:pPr marL="68580" indent="0">
              <a:buNone/>
            </a:pPr>
            <a:endParaRPr lang="ca-ES" sz="2000" b="1" dirty="0" smtClean="0"/>
          </a:p>
          <a:p>
            <a:pPr marL="68580" indent="0">
              <a:buNone/>
            </a:pPr>
            <a:r>
              <a:rPr lang="ca-ES" sz="2000" b="1" dirty="0" smtClean="0"/>
              <a:t>Grau </a:t>
            </a:r>
            <a:r>
              <a:rPr lang="ca-ES" sz="2000" b="1" dirty="0"/>
              <a:t>I (entre 25 i 49 punts BVD) :</a:t>
            </a:r>
            <a:r>
              <a:rPr lang="ca-ES" sz="2000" dirty="0"/>
              <a:t> </a:t>
            </a:r>
            <a:r>
              <a:rPr lang="ca-ES" sz="2000" dirty="0" smtClean="0"/>
              <a:t>dependència </a:t>
            </a:r>
            <a:r>
              <a:rPr lang="ca-ES" sz="2000" dirty="0"/>
              <a:t>moderada. Persones que necessiten ajuda per a realitzar diverses activitats bàsiques de la vida diària, almenys una vegada al dia.</a:t>
            </a:r>
          </a:p>
          <a:p>
            <a:pPr marL="68580" indent="0">
              <a:buNone/>
            </a:pPr>
            <a:endParaRPr lang="ca-ES" sz="20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1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Dependència</a:t>
            </a:r>
            <a:br>
              <a:rPr lang="ca-ES" sz="2800" dirty="0" smtClean="0"/>
            </a:br>
            <a:r>
              <a:rPr lang="ca-ES" sz="2800" dirty="0" smtClean="0"/>
              <a:t>(Graus de dependència)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pPr marL="68580" indent="0">
              <a:buNone/>
            </a:pPr>
            <a:endParaRPr lang="ca-ES" sz="2000" b="1" dirty="0" smtClean="0"/>
          </a:p>
          <a:p>
            <a:pPr marL="68580" indent="0">
              <a:buNone/>
            </a:pPr>
            <a:endParaRPr lang="ca-ES" sz="2000" b="1" dirty="0"/>
          </a:p>
          <a:p>
            <a:pPr marL="68580" indent="0">
              <a:buNone/>
            </a:pPr>
            <a:r>
              <a:rPr lang="ca-ES" sz="2000" b="1" dirty="0" smtClean="0"/>
              <a:t>Grau </a:t>
            </a:r>
            <a:r>
              <a:rPr lang="ca-ES" sz="2000" b="1" dirty="0"/>
              <a:t>II (entre 50 i 74 punts BVD):</a:t>
            </a:r>
            <a:r>
              <a:rPr lang="ca-ES" sz="2000" dirty="0"/>
              <a:t> Dependència severa. Persones que necessiten ajuda per a realitzar diverses activitats bàsiques de la vida diària dues o tres vegades al dia, però no requereixen el suport permanent d'un cuidador</a:t>
            </a:r>
            <a:r>
              <a:rPr lang="ca-ES" sz="2000" dirty="0" smtClean="0"/>
              <a:t>.</a:t>
            </a: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07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Dependència</a:t>
            </a:r>
            <a:br>
              <a:rPr lang="ca-ES" sz="2800" dirty="0" smtClean="0"/>
            </a:br>
            <a:r>
              <a:rPr lang="ca-ES" sz="2800" dirty="0" smtClean="0"/>
              <a:t>(Graus de dependència)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pPr marL="68580" indent="0">
              <a:buNone/>
            </a:pPr>
            <a:endParaRPr lang="ca-ES" sz="2000" b="1" dirty="0" smtClean="0"/>
          </a:p>
          <a:p>
            <a:pPr marL="68580" indent="0">
              <a:buNone/>
            </a:pPr>
            <a:endParaRPr lang="ca-ES" sz="2000" b="1" dirty="0"/>
          </a:p>
          <a:p>
            <a:pPr marL="68580" indent="0">
              <a:buNone/>
            </a:pPr>
            <a:r>
              <a:rPr lang="ca-ES" sz="2000" b="1" dirty="0" smtClean="0"/>
              <a:t>Grau </a:t>
            </a:r>
            <a:r>
              <a:rPr lang="ca-ES" sz="2000" b="1" dirty="0"/>
              <a:t>III (entre 75 i 100 punts BVD):</a:t>
            </a:r>
            <a:r>
              <a:rPr lang="ca-ES" sz="2000" dirty="0"/>
              <a:t> Gran dependència. Persones que necessiten ajuda per a realitzar diverses activitats bàsiques de la vida diària diverses vegades al dia i per la seva pèrdua total d'autonomia, necessiten el suport indispensable i continu d'altra persona.</a:t>
            </a:r>
          </a:p>
          <a:p>
            <a:endParaRPr lang="ca-ES" sz="20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3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Dependència</a:t>
            </a:r>
            <a:br>
              <a:rPr lang="ca-ES" sz="2800" dirty="0" smtClean="0"/>
            </a:br>
            <a:r>
              <a:rPr lang="ca-ES" sz="2800" dirty="0" smtClean="0"/>
              <a:t>(Valoració de dependència)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pPr marL="68580" indent="0">
              <a:buNone/>
            </a:pPr>
            <a:endParaRPr lang="ca-ES" sz="2000" b="1" dirty="0"/>
          </a:p>
          <a:p>
            <a:pPr marL="68580" indent="0">
              <a:buNone/>
            </a:pPr>
            <a:endParaRPr lang="ca-ES" sz="2000" b="1" dirty="0"/>
          </a:p>
          <a:p>
            <a:r>
              <a:rPr lang="ca-ES" sz="2000" dirty="0" smtClean="0"/>
              <a:t>La Valoració del grau de dependència és fa des de la </a:t>
            </a:r>
            <a:r>
              <a:rPr lang="ca-ES" sz="2000" b="1" dirty="0" smtClean="0"/>
              <a:t>Fundació Balear a la Dependència</a:t>
            </a:r>
            <a:r>
              <a:rPr lang="ca-ES" sz="2000" dirty="0" smtClean="0"/>
              <a:t>. </a:t>
            </a:r>
          </a:p>
          <a:p>
            <a:pPr marL="68580" indent="0">
              <a:buNone/>
            </a:pPr>
            <a:endParaRPr lang="ca-ES" sz="2000" dirty="0" smtClean="0"/>
          </a:p>
          <a:p>
            <a:r>
              <a:rPr lang="ca-ES" sz="2000" dirty="0" smtClean="0"/>
              <a:t>És una valoració que és realitza </a:t>
            </a:r>
            <a:r>
              <a:rPr lang="ca-ES" sz="2000" b="1" dirty="0" smtClean="0"/>
              <a:t>SEMPRE</a:t>
            </a:r>
            <a:r>
              <a:rPr lang="ca-ES" sz="2000" dirty="0" smtClean="0"/>
              <a:t> a l’entorn natural (domicili) de l’infant.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6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Discapacitat i Dependència</a:t>
            </a:r>
            <a:br>
              <a:rPr lang="ca-ES" sz="2800" dirty="0" smtClean="0"/>
            </a:br>
            <a:r>
              <a:rPr lang="ca-ES" sz="2800" dirty="0" smtClean="0"/>
              <a:t>(Aspectes a tenir en compte)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endParaRPr lang="ca-ES" sz="2000" dirty="0" smtClean="0"/>
          </a:p>
          <a:p>
            <a:r>
              <a:rPr lang="ca-ES" sz="2000" dirty="0" smtClean="0"/>
              <a:t>En </a:t>
            </a:r>
            <a:r>
              <a:rPr lang="ca-ES" sz="2000" dirty="0"/>
              <a:t>el cas de fer les dues peticions a la mateixa sol·licitud en primer lloc és valora la dependència i en estar resolta és valora la discapacitat. </a:t>
            </a:r>
            <a:endParaRPr lang="ca-ES" sz="2000" dirty="0" smtClean="0"/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/>
              <a:t>Els menors de 6 anys són prioritaris a l’hora de valorar la </a:t>
            </a:r>
            <a:r>
              <a:rPr lang="ca-ES" sz="2000" dirty="0" smtClean="0"/>
              <a:t>dependència i la discapacitat.  </a:t>
            </a:r>
          </a:p>
          <a:p>
            <a:pPr marL="68580" indent="0">
              <a:buNone/>
            </a:pP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59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Discapacitat i Dependència</a:t>
            </a:r>
            <a:br>
              <a:rPr lang="ca-ES" sz="2800" dirty="0" smtClean="0"/>
            </a:br>
            <a:r>
              <a:rPr lang="ca-ES" sz="2800" dirty="0" smtClean="0"/>
              <a:t>(Aspectes a tenir en compte)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r>
              <a:rPr lang="ca-ES" sz="2000" dirty="0" smtClean="0"/>
              <a:t>La discapacitat sol ser revisable fins a la majoria d’edat. La revisió depèn del diagnòstic i possible evolució. </a:t>
            </a:r>
          </a:p>
          <a:p>
            <a:pPr marL="68580" indent="0">
              <a:buNone/>
            </a:pPr>
            <a:endParaRPr lang="ca-ES" sz="2000" dirty="0" smtClean="0"/>
          </a:p>
          <a:p>
            <a:r>
              <a:rPr lang="ca-ES" sz="2000" dirty="0" smtClean="0"/>
              <a:t>La </a:t>
            </a:r>
            <a:r>
              <a:rPr lang="ca-ES" sz="2000" dirty="0"/>
              <a:t>dependència en menors sempre és </a:t>
            </a:r>
            <a:r>
              <a:rPr lang="ca-ES" sz="2000" dirty="0" smtClean="0"/>
              <a:t>revisable.</a:t>
            </a:r>
          </a:p>
          <a:p>
            <a:pPr lvl="1">
              <a:buFont typeface="Wingdings" pitchFamily="2" charset="2"/>
              <a:buChar char="ü"/>
            </a:pPr>
            <a:r>
              <a:rPr lang="ca-ES" sz="1600" dirty="0" smtClean="0"/>
              <a:t>Menors </a:t>
            </a:r>
            <a:r>
              <a:rPr lang="ca-ES" sz="1600" dirty="0"/>
              <a:t>de 3 anys cada 6 mesos (</a:t>
            </a:r>
            <a:r>
              <a:rPr lang="ca-ES" sz="1600" dirty="0" smtClean="0"/>
              <a:t>EVE)</a:t>
            </a:r>
          </a:p>
          <a:p>
            <a:pPr lvl="1">
              <a:buFont typeface="Wingdings" pitchFamily="2" charset="2"/>
              <a:buChar char="ü"/>
            </a:pPr>
            <a:r>
              <a:rPr lang="ca-ES" sz="1600" dirty="0" smtClean="0"/>
              <a:t>Majors </a:t>
            </a:r>
            <a:r>
              <a:rPr lang="ca-ES" sz="1600" dirty="0"/>
              <a:t>de 3 anys cada 4 anys fins arribar a la </a:t>
            </a:r>
            <a:r>
              <a:rPr lang="ca-ES" sz="1600" dirty="0" smtClean="0"/>
              <a:t>majoria </a:t>
            </a:r>
            <a:r>
              <a:rPr lang="ca-ES" sz="1600" dirty="0"/>
              <a:t>d’edat. </a:t>
            </a:r>
            <a:endParaRPr lang="ca-ES" sz="1600" dirty="0" smtClean="0"/>
          </a:p>
          <a:p>
            <a:pPr lvl="1">
              <a:buFont typeface="Wingdings" pitchFamily="2" charset="2"/>
              <a:buChar char="ü"/>
            </a:pPr>
            <a:endParaRPr lang="ca-ES" sz="1600" dirty="0" smtClean="0"/>
          </a:p>
          <a:p>
            <a:r>
              <a:rPr lang="ca-ES" sz="1800" dirty="0" smtClean="0"/>
              <a:t>La </a:t>
            </a:r>
            <a:r>
              <a:rPr lang="ca-ES" sz="1800" dirty="0"/>
              <a:t>revisió de la discapacitat és fa a instància de part i la de dependència d’ofici.</a:t>
            </a:r>
          </a:p>
          <a:p>
            <a:pPr marL="365760" lvl="1" indent="0">
              <a:buNone/>
            </a:pPr>
            <a:endParaRPr lang="ca-ES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5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Discapacitat i Dependència</a:t>
            </a:r>
            <a:br>
              <a:rPr lang="ca-ES" sz="2800" dirty="0" smtClean="0"/>
            </a:br>
            <a:r>
              <a:rPr lang="ca-ES" sz="2800" dirty="0" smtClean="0"/>
              <a:t>(Aspectes a tenir en compte)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r>
              <a:rPr lang="ca-ES" sz="2000" dirty="0" smtClean="0"/>
              <a:t>Els </a:t>
            </a:r>
            <a:r>
              <a:rPr lang="ca-ES" sz="2000" dirty="0"/>
              <a:t>barems estan enfocats al adults, adaptats </a:t>
            </a:r>
            <a:r>
              <a:rPr lang="ca-ES" sz="2000" dirty="0" smtClean="0"/>
              <a:t>als menors.</a:t>
            </a:r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/>
              <a:t>Per sol·licitar la discapacitat és necessària la residència legal a </a:t>
            </a:r>
            <a:r>
              <a:rPr lang="ca-ES" sz="2000" dirty="0" smtClean="0"/>
              <a:t>Espanya.</a:t>
            </a:r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/>
              <a:t>Per sol·licitar la dependència és requereixen 5 anys de residència legal a Espanya (dels quals 2 han de ser immediatament anteriors a la data de presentació). Si els infants son menors , aquest requisit s’exigeix a qui n’exerceix la guarda i custòdia. </a:t>
            </a:r>
            <a:endParaRPr lang="ca-ES" sz="2000" dirty="0">
              <a:effectLst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03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613872"/>
          </a:xfrm>
        </p:spPr>
        <p:txBody>
          <a:bodyPr>
            <a:normAutofit fontScale="90000"/>
          </a:bodyPr>
          <a:lstStyle/>
          <a:p>
            <a:r>
              <a:rPr lang="ca-ES" sz="3200" b="1" dirty="0"/>
              <a:t>GRAU DE DISCAPACITAT </a:t>
            </a:r>
            <a:r>
              <a:rPr lang="ca-ES" sz="3200" b="1" dirty="0" smtClean="0"/>
              <a:t/>
            </a:r>
            <a:br>
              <a:rPr lang="ca-ES" sz="3200" b="1" dirty="0" smtClean="0"/>
            </a:br>
            <a:r>
              <a:rPr lang="ca-ES" sz="1300" b="1" dirty="0" smtClean="0"/>
              <a:t>( </a:t>
            </a:r>
            <a:r>
              <a:rPr lang="ca-ES" sz="1300" b="1" dirty="0"/>
              <a:t>quan si i quan no</a:t>
            </a:r>
            <a:r>
              <a:rPr lang="ca-ES" sz="1300" b="1" dirty="0" smtClean="0"/>
              <a:t>)</a:t>
            </a:r>
            <a:endParaRPr lang="ca-ES" sz="13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 fontScale="92500" lnSpcReduction="10000"/>
          </a:bodyPr>
          <a:lstStyle/>
          <a:p>
            <a:r>
              <a:rPr lang="ca-ES" b="1" dirty="0" smtClean="0"/>
              <a:t>Valoració del Grau de discapacitat:</a:t>
            </a:r>
          </a:p>
          <a:p>
            <a:pPr marL="68580" indent="0">
              <a:buNone/>
            </a:pPr>
            <a:endParaRPr lang="ca-ES" dirty="0" smtClean="0"/>
          </a:p>
          <a:p>
            <a:pPr>
              <a:buFont typeface="Wingdings" pitchFamily="2" charset="2"/>
              <a:buChar char="ü"/>
            </a:pPr>
            <a:r>
              <a:rPr lang="ca-ES" dirty="0"/>
              <a:t>Real Decreto 1971/1999, del 23 de desembre, de procediment per al reconeixement, declaració i qualificació del grau de discapacitat.( Actualment</a:t>
            </a:r>
            <a:r>
              <a:rPr lang="ca-ES" dirty="0" smtClean="0"/>
              <a:t>).</a:t>
            </a:r>
          </a:p>
          <a:p>
            <a:pPr>
              <a:buFont typeface="Wingdings" pitchFamily="2" charset="2"/>
              <a:buChar char="ü"/>
            </a:pPr>
            <a:r>
              <a:rPr lang="ca-ES" dirty="0" smtClean="0"/>
              <a:t>En </a:t>
            </a:r>
            <a:r>
              <a:rPr lang="ca-ES" dirty="0" smtClean="0"/>
              <a:t>4 </a:t>
            </a:r>
            <a:r>
              <a:rPr lang="ca-ES" dirty="0"/>
              <a:t>mesos aproximadament canvien els barems Real Decreto 889/2022 del 18 </a:t>
            </a:r>
            <a:r>
              <a:rPr lang="ca-ES" dirty="0" smtClean="0"/>
              <a:t>d´octubre.</a:t>
            </a:r>
          </a:p>
          <a:p>
            <a:pPr>
              <a:buFont typeface="Wingdings" pitchFamily="2" charset="2"/>
              <a:buChar char="ü"/>
            </a:pPr>
            <a:r>
              <a:rPr lang="ca-ES" dirty="0" smtClean="0"/>
              <a:t>Grau </a:t>
            </a:r>
            <a:r>
              <a:rPr lang="ca-ES" dirty="0"/>
              <a:t>de discapacitat = discapacitats + factors socials complementaris si és el cas i s'expressarà en %</a:t>
            </a:r>
          </a:p>
          <a:p>
            <a:pPr>
              <a:buFont typeface="Wingdings" pitchFamily="2" charset="2"/>
              <a:buChar char="§"/>
            </a:pPr>
            <a:endParaRPr lang="ca-E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95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Discapacitat i Dependència</a:t>
            </a:r>
            <a:br>
              <a:rPr lang="ca-ES" sz="2800" dirty="0" smtClean="0"/>
            </a:br>
            <a:r>
              <a:rPr lang="ca-ES" sz="2800" dirty="0" smtClean="0"/>
              <a:t>(Aspectes a tenir en compte)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endParaRPr lang="ca-ES" sz="2000" dirty="0" smtClean="0"/>
          </a:p>
          <a:p>
            <a:r>
              <a:rPr lang="ca-ES" sz="2000" dirty="0" smtClean="0"/>
              <a:t>Com i on es poden presentar les sol·licituds:</a:t>
            </a:r>
          </a:p>
          <a:p>
            <a:pPr marL="68580" indent="0">
              <a:buNone/>
            </a:pPr>
            <a:endParaRPr lang="ca-ES" sz="2000" dirty="0" smtClean="0"/>
          </a:p>
          <a:p>
            <a:pPr lvl="1">
              <a:buFont typeface="Wingdings" pitchFamily="2" charset="2"/>
              <a:buChar char="ü"/>
            </a:pPr>
            <a:r>
              <a:rPr lang="ca-ES" sz="1800" dirty="0" smtClean="0">
                <a:effectLst/>
              </a:rPr>
              <a:t>Telemàticament a través de registre electrònic. </a:t>
            </a:r>
          </a:p>
          <a:p>
            <a:pPr marL="365760" lvl="1" indent="0">
              <a:buNone/>
            </a:pPr>
            <a:endParaRPr lang="ca-ES" sz="1800" dirty="0" smtClean="0">
              <a:effectLst/>
            </a:endParaRPr>
          </a:p>
          <a:p>
            <a:pPr lvl="1">
              <a:buFont typeface="Wingdings" pitchFamily="2" charset="2"/>
              <a:buChar char="ü"/>
            </a:pPr>
            <a:r>
              <a:rPr lang="ca-ES" sz="1800" dirty="0" smtClean="0"/>
              <a:t>De forma presencial a qualsevol de les oficines de registre prèvia cita:</a:t>
            </a:r>
          </a:p>
          <a:p>
            <a:pPr marL="365760" lvl="1" indent="0">
              <a:buNone/>
            </a:pPr>
            <a:r>
              <a:rPr lang="ca-ES" sz="1800" dirty="0">
                <a:effectLst/>
              </a:rPr>
              <a:t>	</a:t>
            </a:r>
            <a:r>
              <a:rPr lang="ca-ES" sz="1800" dirty="0" smtClean="0">
                <a:effectLst/>
              </a:rPr>
              <a:t>Telèfon de cita prèvia: 971225797</a:t>
            </a:r>
          </a:p>
          <a:p>
            <a:pPr marL="365760" lvl="1" indent="0">
              <a:buNone/>
            </a:pPr>
            <a:r>
              <a:rPr lang="ca-ES" sz="1800" dirty="0">
                <a:hlinkClick r:id="rId2"/>
              </a:rPr>
              <a:t>https://</a:t>
            </a:r>
            <a:r>
              <a:rPr lang="ca-ES" sz="1800" dirty="0" smtClean="0">
                <a:hlinkClick r:id="rId2"/>
              </a:rPr>
              <a:t>dgss.fundaciobit.org/citadgss/reservar-cita</a:t>
            </a:r>
            <a:endParaRPr lang="ca-ES" sz="1800" dirty="0" smtClean="0"/>
          </a:p>
          <a:p>
            <a:pPr marL="365760" lvl="1" indent="0">
              <a:buNone/>
            </a:pPr>
            <a:endParaRPr lang="ca-ES" sz="1800" dirty="0" smtClean="0">
              <a:effectLst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90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Discapacitat i Dependència</a:t>
            </a:r>
            <a:br>
              <a:rPr lang="ca-ES" sz="2800" dirty="0" smtClean="0"/>
            </a:br>
            <a:r>
              <a:rPr lang="ca-ES" sz="2800" dirty="0" smtClean="0"/>
              <a:t>(Aspectes a tenir en compte)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pPr lvl="1">
              <a:buFont typeface="Wingdings" pitchFamily="2" charset="2"/>
              <a:buChar char="ü"/>
            </a:pPr>
            <a:endParaRPr lang="ca-ES" sz="1800" dirty="0" smtClean="0">
              <a:effectLst/>
            </a:endParaRPr>
          </a:p>
          <a:p>
            <a:pPr lvl="1">
              <a:buFont typeface="Wingdings" pitchFamily="2" charset="2"/>
              <a:buChar char="ü"/>
            </a:pPr>
            <a:r>
              <a:rPr lang="ca-ES" sz="1800" dirty="0" smtClean="0">
                <a:effectLst/>
              </a:rPr>
              <a:t>Oficines:</a:t>
            </a:r>
          </a:p>
          <a:p>
            <a:pPr lvl="1">
              <a:buFont typeface="Wingdings" pitchFamily="2" charset="2"/>
              <a:buChar char="ü"/>
            </a:pPr>
            <a:endParaRPr lang="ca-ES" sz="1800" dirty="0" smtClean="0">
              <a:effectLst/>
            </a:endParaRPr>
          </a:p>
          <a:p>
            <a:r>
              <a:rPr lang="ca-ES" sz="1800" b="1" dirty="0"/>
              <a:t>Palma: </a:t>
            </a:r>
            <a:r>
              <a:rPr lang="ca-ES" sz="1800" dirty="0"/>
              <a:t>Direcció General de la Dependència. </a:t>
            </a:r>
            <a:r>
              <a:rPr lang="ca-ES" sz="1800" dirty="0" err="1"/>
              <a:t>Avda</a:t>
            </a:r>
            <a:r>
              <a:rPr lang="ca-ES" sz="1800" dirty="0"/>
              <a:t> Gabriel </a:t>
            </a:r>
            <a:r>
              <a:rPr lang="ca-ES" sz="1800" dirty="0" err="1"/>
              <a:t>alomar</a:t>
            </a:r>
            <a:r>
              <a:rPr lang="ca-ES" sz="1800" dirty="0"/>
              <a:t> i Villalonga 33. Telefono: 971177005 </a:t>
            </a:r>
            <a:endParaRPr lang="ca-ES" sz="1800" dirty="0" smtClean="0"/>
          </a:p>
          <a:p>
            <a:endParaRPr lang="ca-ES" sz="1800" dirty="0"/>
          </a:p>
          <a:p>
            <a:r>
              <a:rPr lang="ca-ES" sz="1800" b="1" dirty="0" smtClean="0"/>
              <a:t>Manacor: </a:t>
            </a:r>
            <a:r>
              <a:rPr lang="ca-ES" sz="1800" dirty="0"/>
              <a:t>C/ Andreu Pont </a:t>
            </a:r>
            <a:r>
              <a:rPr lang="ca-ES" sz="1800" dirty="0" smtClean="0"/>
              <a:t>4. </a:t>
            </a:r>
            <a:r>
              <a:rPr lang="ca-ES" sz="1800" dirty="0"/>
              <a:t>Tel. </a:t>
            </a:r>
            <a:r>
              <a:rPr lang="ca-ES" sz="1800" dirty="0" smtClean="0"/>
              <a:t>971177663</a:t>
            </a:r>
          </a:p>
          <a:p>
            <a:pPr marL="68580" indent="0">
              <a:buNone/>
            </a:pPr>
            <a:endParaRPr lang="ca-ES" sz="1800" dirty="0"/>
          </a:p>
          <a:p>
            <a:r>
              <a:rPr lang="ca-ES" sz="1800" b="1" dirty="0"/>
              <a:t>Inca: </a:t>
            </a:r>
            <a:r>
              <a:rPr lang="ca-ES" sz="1800" dirty="0"/>
              <a:t>C/ Ramon Llull 73 . Tel. 971177899</a:t>
            </a:r>
          </a:p>
          <a:p>
            <a:pPr marL="365760" lvl="1" indent="0">
              <a:buNone/>
            </a:pPr>
            <a:endParaRPr lang="ca-ES" sz="1800" dirty="0" smtClean="0">
              <a:effectLst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92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Discapacitat i Dependència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pPr marL="365760" lvl="1" indent="0">
              <a:buNone/>
            </a:pPr>
            <a:endParaRPr lang="ca-ES" sz="1800" dirty="0" smtClean="0"/>
          </a:p>
          <a:p>
            <a:pPr marL="365760" lvl="1" indent="0">
              <a:buNone/>
            </a:pPr>
            <a:endParaRPr lang="ca-ES" sz="1800" dirty="0"/>
          </a:p>
          <a:p>
            <a:pPr marL="365760" lvl="1" indent="0" algn="ctr">
              <a:buNone/>
            </a:pPr>
            <a:r>
              <a:rPr lang="ca-ES" sz="3600" dirty="0" smtClean="0"/>
              <a:t>Moltes gràcies!</a:t>
            </a:r>
          </a:p>
          <a:p>
            <a:pPr marL="365760" lvl="1" indent="0">
              <a:buNone/>
            </a:pPr>
            <a:endParaRPr lang="ca-ES" sz="1800" dirty="0"/>
          </a:p>
          <a:p>
            <a:pPr marL="365760" lvl="1" indent="0">
              <a:buNone/>
            </a:pPr>
            <a:endParaRPr lang="ca-ES" sz="1800" dirty="0"/>
          </a:p>
          <a:p>
            <a:pPr marL="365760" lvl="1" indent="0" algn="r">
              <a:buNone/>
            </a:pPr>
            <a:r>
              <a:rPr lang="ca-ES" sz="1800" dirty="0" smtClean="0"/>
              <a:t>Franca Rodríguez </a:t>
            </a:r>
            <a:r>
              <a:rPr lang="ca-ES" sz="1800" dirty="0" err="1" smtClean="0"/>
              <a:t>Fiol</a:t>
            </a:r>
            <a:endParaRPr lang="ca-ES" sz="1800" dirty="0" smtClean="0"/>
          </a:p>
          <a:p>
            <a:pPr marL="365760" lvl="1" indent="0" algn="r">
              <a:buNone/>
            </a:pPr>
            <a:r>
              <a:rPr lang="ca-ES" sz="1800" dirty="0" smtClean="0"/>
              <a:t>Treballadora Social </a:t>
            </a:r>
          </a:p>
          <a:p>
            <a:pPr marL="365760" lvl="1" indent="0" algn="r">
              <a:buNone/>
            </a:pPr>
            <a:r>
              <a:rPr lang="ca-ES" sz="1800" dirty="0" smtClean="0"/>
              <a:t>Servei de Valoració i Atenció Primerenca</a:t>
            </a:r>
          </a:p>
          <a:p>
            <a:pPr marL="365760" lvl="1" indent="0" algn="r">
              <a:buNone/>
            </a:pPr>
            <a:r>
              <a:rPr lang="ca-ES" sz="1800" dirty="0" smtClean="0"/>
              <a:t>971176685</a:t>
            </a:r>
          </a:p>
          <a:p>
            <a:pPr marL="365760" lvl="1" indent="0" algn="r">
              <a:buNone/>
            </a:pPr>
            <a:r>
              <a:rPr lang="ca-ES" sz="1800" dirty="0" smtClean="0">
                <a:hlinkClick r:id="rId2"/>
              </a:rPr>
              <a:t>firodriguez@dgad.caib.es</a:t>
            </a:r>
            <a:endParaRPr lang="ca-ES" sz="1800" dirty="0" smtClean="0"/>
          </a:p>
          <a:p>
            <a:pPr marL="365760" lvl="1" indent="0">
              <a:buNone/>
            </a:pPr>
            <a:endParaRPr lang="ca-ES" sz="1800" dirty="0" smtClean="0"/>
          </a:p>
          <a:p>
            <a:pPr marL="365760" lvl="1" indent="0">
              <a:buNone/>
            </a:pPr>
            <a:endParaRPr lang="ca-ES" sz="1800" dirty="0"/>
          </a:p>
          <a:p>
            <a:pPr marL="365760" lvl="1" indent="0">
              <a:buNone/>
            </a:pPr>
            <a:endParaRPr lang="ca-ES" sz="1800" dirty="0"/>
          </a:p>
          <a:p>
            <a:pPr marL="365760" lvl="1" indent="0">
              <a:buNone/>
            </a:pPr>
            <a:endParaRPr lang="ca-ES" sz="1800" dirty="0" smtClean="0">
              <a:effectLst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7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841" y="1052736"/>
            <a:ext cx="7024744" cy="685880"/>
          </a:xfrm>
        </p:spPr>
        <p:txBody>
          <a:bodyPr>
            <a:normAutofit/>
          </a:bodyPr>
          <a:lstStyle/>
          <a:p>
            <a:r>
              <a:rPr lang="ca-ES" sz="3200" dirty="0" smtClean="0"/>
              <a:t>Valoració Grau de </a:t>
            </a:r>
            <a:r>
              <a:rPr lang="ca-ES" sz="2800" dirty="0" smtClean="0"/>
              <a:t>discapacitat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r>
              <a:rPr lang="ca-ES" sz="2000" dirty="0"/>
              <a:t>Es valoraran deficiències permanents, prèviament diagnosticades </a:t>
            </a:r>
            <a:r>
              <a:rPr lang="ca-ES" sz="2000" dirty="0" smtClean="0"/>
              <a:t>pels organismes </a:t>
            </a:r>
            <a:r>
              <a:rPr lang="ca-ES" sz="2000" dirty="0"/>
              <a:t>competents, sempre que s´hagin aplicat anteriorment les mesures terapèutiques (Suport escolar i haver rebut durant 6 mesos d’Atenció Primerenca </a:t>
            </a:r>
            <a:r>
              <a:rPr lang="ca-ES" sz="2000" dirty="0" smtClean="0"/>
              <a:t>(tot </a:t>
            </a:r>
            <a:r>
              <a:rPr lang="ca-ES" sz="2000" dirty="0"/>
              <a:t>això ha d'estar </a:t>
            </a:r>
            <a:r>
              <a:rPr lang="ca-ES" sz="2000" dirty="0" smtClean="0"/>
              <a:t>documentat)</a:t>
            </a:r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/>
              <a:t>El diagnòstic no és un criteri de valoració per si mateix, però si un requisit.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8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/>
          </a:bodyPr>
          <a:lstStyle/>
          <a:p>
            <a:r>
              <a:rPr lang="ca-ES" sz="2800" dirty="0" smtClean="0"/>
              <a:t>Valoració Grau de discapacitat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r>
              <a:rPr lang="ca-ES" sz="2000" dirty="0" smtClean="0"/>
              <a:t>S'ha d'entendre com a deficiències permanents aquelles alteracions orgàniques o funcionals no recuperables, és a dir, sense possibilitat raonable de restitució o millora de l'estructura o de la funció de l'òrgan afectat.</a:t>
            </a:r>
          </a:p>
          <a:p>
            <a:pPr marL="68580" indent="0">
              <a:buNone/>
            </a:pPr>
            <a:endParaRPr lang="ca-ES" sz="2000" dirty="0" smtClean="0"/>
          </a:p>
          <a:p>
            <a:r>
              <a:rPr lang="ca-ES" sz="2000" dirty="0"/>
              <a:t>Les pautes de valoració es fonamenten en l'efecte de la deficiència sobre la capacitat per a dur a terme les activitats de la vida diària.</a:t>
            </a:r>
          </a:p>
          <a:p>
            <a:pPr marL="68580" indent="0">
              <a:buNone/>
            </a:pP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11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/>
          </a:bodyPr>
          <a:lstStyle/>
          <a:p>
            <a:r>
              <a:rPr lang="ca-ES" sz="2800" dirty="0" smtClean="0"/>
              <a:t>Valoració Grau de discapacitat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r>
              <a:rPr lang="es-ES" sz="2000" b="1" dirty="0"/>
              <a:t>DIAGNÒSTIC NO ÉS = a 33% DISCAPACITAT </a:t>
            </a:r>
            <a:endParaRPr lang="es-ES" sz="2000" b="1" dirty="0" smtClean="0"/>
          </a:p>
          <a:p>
            <a:pPr marL="68580" indent="0">
              <a:buNone/>
            </a:pPr>
            <a:r>
              <a:rPr lang="es-ES" sz="2000" dirty="0" smtClean="0"/>
              <a:t>(</a:t>
            </a:r>
            <a:r>
              <a:rPr lang="es-ES" sz="2000" dirty="0" err="1"/>
              <a:t>mateix</a:t>
            </a:r>
            <a:r>
              <a:rPr lang="es-ES" sz="2000" dirty="0"/>
              <a:t> </a:t>
            </a:r>
            <a:r>
              <a:rPr lang="es-ES" sz="2000" dirty="0" err="1"/>
              <a:t>diagnòstic</a:t>
            </a:r>
            <a:r>
              <a:rPr lang="es-ES" sz="2000" dirty="0"/>
              <a:t> </a:t>
            </a:r>
            <a:r>
              <a:rPr lang="es-ES" sz="2000" dirty="0" err="1"/>
              <a:t>pot</a:t>
            </a:r>
            <a:r>
              <a:rPr lang="es-ES" sz="2000" dirty="0"/>
              <a:t> donar </a:t>
            </a:r>
            <a:r>
              <a:rPr lang="es-ES" sz="2000" dirty="0" err="1"/>
              <a:t>graus</a:t>
            </a:r>
            <a:r>
              <a:rPr lang="es-ES" sz="2000" dirty="0"/>
              <a:t> de </a:t>
            </a:r>
            <a:r>
              <a:rPr lang="es-ES" sz="2000" dirty="0" err="1"/>
              <a:t>discapacitat</a:t>
            </a:r>
            <a:r>
              <a:rPr lang="es-ES" sz="2000" dirty="0"/>
              <a:t> </a:t>
            </a:r>
            <a:r>
              <a:rPr lang="es-ES" sz="2000" dirty="0" err="1"/>
              <a:t>diferents</a:t>
            </a:r>
            <a:r>
              <a:rPr lang="es-ES" sz="2000" dirty="0"/>
              <a:t>. </a:t>
            </a:r>
            <a:r>
              <a:rPr lang="es-ES" sz="2000" dirty="0" err="1"/>
              <a:t>Valorem</a:t>
            </a:r>
            <a:r>
              <a:rPr lang="es-ES" sz="2000" dirty="0"/>
              <a:t> la </a:t>
            </a:r>
            <a:r>
              <a:rPr lang="es-ES" sz="2000" dirty="0" err="1"/>
              <a:t>disminució</a:t>
            </a:r>
            <a:r>
              <a:rPr lang="es-ES" sz="2000" dirty="0"/>
              <a:t> de la </a:t>
            </a:r>
            <a:r>
              <a:rPr lang="es-ES" sz="2000" dirty="0" err="1"/>
              <a:t>seva</a:t>
            </a:r>
            <a:r>
              <a:rPr lang="es-ES" sz="2000" dirty="0"/>
              <a:t> </a:t>
            </a:r>
            <a:r>
              <a:rPr lang="es-ES" sz="2000" dirty="0" err="1"/>
              <a:t>capacitat</a:t>
            </a:r>
            <a:r>
              <a:rPr lang="es-ES" sz="2000" dirty="0"/>
              <a:t> funcional, </a:t>
            </a:r>
            <a:r>
              <a:rPr lang="es-ES" sz="2000" dirty="0" err="1"/>
              <a:t>així</a:t>
            </a:r>
            <a:r>
              <a:rPr lang="es-ES" sz="2000" dirty="0"/>
              <a:t> </a:t>
            </a:r>
            <a:r>
              <a:rPr lang="es-ES" sz="2000" dirty="0" err="1"/>
              <a:t>com</a:t>
            </a:r>
            <a:r>
              <a:rPr lang="es-ES" sz="2000" dirty="0"/>
              <a:t> la </a:t>
            </a:r>
            <a:r>
              <a:rPr lang="es-ES" sz="2000" dirty="0" err="1"/>
              <a:t>repercussió</a:t>
            </a:r>
            <a:r>
              <a:rPr lang="es-ES" sz="2000" dirty="0"/>
              <a:t> en la </a:t>
            </a:r>
            <a:r>
              <a:rPr lang="es-ES" sz="2000" dirty="0" err="1"/>
              <a:t>participació</a:t>
            </a:r>
            <a:r>
              <a:rPr lang="es-ES" sz="2000" dirty="0"/>
              <a:t> social</a:t>
            </a:r>
            <a:r>
              <a:rPr lang="es-ES" sz="2000" dirty="0" smtClean="0"/>
              <a:t>)</a:t>
            </a:r>
          </a:p>
          <a:p>
            <a:pPr marL="68580" indent="0">
              <a:buNone/>
            </a:pPr>
            <a:endParaRPr lang="es-ES" sz="2000" dirty="0" smtClean="0"/>
          </a:p>
          <a:p>
            <a:r>
              <a:rPr lang="ca-ES" sz="2000" dirty="0"/>
              <a:t>A la puntuació de l'àrea de psicologia i/o mèdica se suma la puntuació social, que només, </a:t>
            </a:r>
            <a:r>
              <a:rPr lang="ca-ES" sz="2000" dirty="0" smtClean="0"/>
              <a:t>es tindrà </a:t>
            </a:r>
            <a:r>
              <a:rPr lang="ca-ES" sz="2000" dirty="0"/>
              <a:t>en compte a partir d'una valoració d'un 25% de discapacitat de la primera.</a:t>
            </a:r>
          </a:p>
          <a:p>
            <a:pPr marL="68580" indent="0">
              <a:buNone/>
            </a:pPr>
            <a:endParaRPr lang="es-ES" sz="2000" dirty="0"/>
          </a:p>
          <a:p>
            <a:endParaRPr lang="ca-ES" sz="2000" dirty="0"/>
          </a:p>
          <a:p>
            <a:pPr marL="68580" indent="0">
              <a:buNone/>
            </a:pP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09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discapacitat</a:t>
            </a:r>
            <a:br>
              <a:rPr lang="ca-ES" sz="2800" dirty="0" smtClean="0"/>
            </a:br>
            <a:r>
              <a:rPr lang="ca-ES" sz="2800" dirty="0" smtClean="0"/>
              <a:t>(Factors socials)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r>
              <a:rPr lang="ca-ES" sz="2000" dirty="0"/>
              <a:t>El Barem de factors socials valora els factors que a continuació es detallen i que poden limitar aquesta integració:</a:t>
            </a:r>
            <a:br>
              <a:rPr lang="ca-ES" sz="2000" dirty="0"/>
            </a:br>
            <a:r>
              <a:rPr lang="ca-ES" sz="2000" dirty="0"/>
              <a:t/>
            </a:r>
            <a:br>
              <a:rPr lang="ca-ES" sz="2000" dirty="0"/>
            </a:br>
            <a:r>
              <a:rPr lang="ca-ES" sz="2000" dirty="0"/>
              <a:t>•</a:t>
            </a:r>
            <a:r>
              <a:rPr lang="ca-ES" sz="2000" dirty="0" smtClean="0"/>
              <a:t>Familiar</a:t>
            </a:r>
            <a:r>
              <a:rPr lang="ca-ES" sz="2000" dirty="0"/>
              <a:t/>
            </a:r>
            <a:br>
              <a:rPr lang="ca-ES" sz="2000" dirty="0"/>
            </a:br>
            <a:r>
              <a:rPr lang="ca-ES" sz="2000" dirty="0"/>
              <a:t>•Econòmic</a:t>
            </a:r>
            <a:br>
              <a:rPr lang="ca-ES" sz="2000" dirty="0"/>
            </a:br>
            <a:r>
              <a:rPr lang="ca-ES" sz="2000" dirty="0"/>
              <a:t>•Laboral(no valorable en menors)</a:t>
            </a:r>
            <a:br>
              <a:rPr lang="ca-ES" sz="2000" dirty="0"/>
            </a:br>
            <a:r>
              <a:rPr lang="ca-ES" sz="2000" dirty="0"/>
              <a:t>•Cultural(no valorable en menors de 3 anys)</a:t>
            </a:r>
            <a:br>
              <a:rPr lang="ca-ES" sz="2000" dirty="0"/>
            </a:br>
            <a:r>
              <a:rPr lang="ca-ES" sz="2000" dirty="0"/>
              <a:t>•Entorn.</a:t>
            </a:r>
          </a:p>
          <a:p>
            <a:pPr marL="68580" indent="0">
              <a:buNone/>
            </a:pPr>
            <a:endParaRPr lang="ca-ES" sz="2000" dirty="0"/>
          </a:p>
          <a:p>
            <a:pPr marL="68580" indent="0">
              <a:buNone/>
            </a:pP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89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ca-ES" sz="2800" dirty="0" smtClean="0"/>
              <a:t>Valoració Grau de discapacitat</a:t>
            </a:r>
            <a:br>
              <a:rPr lang="ca-ES" sz="2800" dirty="0" smtClean="0"/>
            </a:br>
            <a:r>
              <a:rPr lang="ca-ES" sz="2800" dirty="0" smtClean="0"/>
              <a:t>(Resolució)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r>
              <a:rPr lang="es-ES" sz="2000" dirty="0"/>
              <a:t>El dictamen de </a:t>
            </a:r>
            <a:r>
              <a:rPr lang="es-ES" sz="2000" dirty="0" err="1"/>
              <a:t>valoració</a:t>
            </a:r>
            <a:r>
              <a:rPr lang="es-ES" sz="2000" dirty="0"/>
              <a:t> </a:t>
            </a:r>
            <a:r>
              <a:rPr lang="es-ES" sz="2000" dirty="0" smtClean="0"/>
              <a:t>del </a:t>
            </a:r>
            <a:r>
              <a:rPr lang="es-ES" sz="2000" dirty="0" err="1" smtClean="0"/>
              <a:t>grau</a:t>
            </a:r>
            <a:r>
              <a:rPr lang="es-ES" sz="2000" dirty="0" smtClean="0"/>
              <a:t> de </a:t>
            </a:r>
            <a:r>
              <a:rPr lang="es-ES" sz="2000" dirty="0" err="1" smtClean="0"/>
              <a:t>discapacitat</a:t>
            </a:r>
            <a:r>
              <a:rPr lang="es-ES" sz="2000" dirty="0" smtClean="0"/>
              <a:t> </a:t>
            </a:r>
            <a:r>
              <a:rPr lang="es-ES" sz="2000" dirty="0" err="1" smtClean="0"/>
              <a:t>s'entendrà</a:t>
            </a:r>
            <a:r>
              <a:rPr lang="es-ES" sz="2000" dirty="0" smtClean="0"/>
              <a:t> </a:t>
            </a:r>
            <a:r>
              <a:rPr lang="es-ES" sz="2000" dirty="0" err="1"/>
              <a:t>produït</a:t>
            </a:r>
            <a:r>
              <a:rPr lang="es-ES" sz="2000" dirty="0"/>
              <a:t> des de la data de la </a:t>
            </a:r>
            <a:r>
              <a:rPr lang="es-ES" sz="2000" dirty="0" err="1"/>
              <a:t>sol·licitud</a:t>
            </a:r>
            <a:r>
              <a:rPr lang="es-ES" sz="2000" dirty="0"/>
              <a:t>.</a:t>
            </a:r>
            <a:br>
              <a:rPr lang="es-ES" sz="2000" dirty="0"/>
            </a:br>
            <a:r>
              <a:rPr lang="es-ES" sz="2000" dirty="0"/>
              <a:t>En ella </a:t>
            </a:r>
            <a:r>
              <a:rPr lang="es-ES" sz="2000" dirty="0" err="1"/>
              <a:t>haurà</a:t>
            </a:r>
            <a:r>
              <a:rPr lang="es-ES" sz="2000" dirty="0"/>
              <a:t> de constar la data de </a:t>
            </a:r>
            <a:r>
              <a:rPr lang="es-ES" sz="2000" dirty="0" err="1"/>
              <a:t>revisió</a:t>
            </a:r>
            <a:r>
              <a:rPr lang="es-ES" sz="2000" dirty="0"/>
              <a:t> o si </a:t>
            </a:r>
            <a:r>
              <a:rPr lang="es-ES" sz="2000" dirty="0" err="1"/>
              <a:t>és</a:t>
            </a:r>
            <a:r>
              <a:rPr lang="es-ES" sz="2000" dirty="0"/>
              <a:t> definitiva (</a:t>
            </a:r>
            <a:r>
              <a:rPr lang="es-ES" sz="2000" dirty="0" err="1"/>
              <a:t>amb</a:t>
            </a:r>
            <a:r>
              <a:rPr lang="es-ES" sz="2000" dirty="0"/>
              <a:t> </a:t>
            </a:r>
            <a:r>
              <a:rPr lang="es-ES" sz="2000" dirty="0" err="1"/>
              <a:t>menors</a:t>
            </a:r>
            <a:r>
              <a:rPr lang="es-ES" sz="2000" dirty="0"/>
              <a:t>, per norma general </a:t>
            </a:r>
            <a:r>
              <a:rPr lang="es-ES" sz="2000" dirty="0" err="1"/>
              <a:t>sempre</a:t>
            </a:r>
            <a:r>
              <a:rPr lang="es-ES" sz="2000" dirty="0"/>
              <a:t> </a:t>
            </a:r>
            <a:r>
              <a:rPr lang="es-ES" sz="2000" dirty="0" err="1"/>
              <a:t>és</a:t>
            </a:r>
            <a:r>
              <a:rPr lang="es-ES" sz="2000" dirty="0"/>
              <a:t> revisable)</a:t>
            </a:r>
          </a:p>
          <a:p>
            <a:pPr marL="68580" indent="0">
              <a:buNone/>
            </a:pPr>
            <a:endParaRPr lang="ca-ES" sz="2000" dirty="0"/>
          </a:p>
          <a:p>
            <a:pPr marL="68580" indent="0">
              <a:buNone/>
            </a:pP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16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/>
          </a:bodyPr>
          <a:lstStyle/>
          <a:p>
            <a:r>
              <a:rPr lang="ca-ES" sz="2800" dirty="0" smtClean="0"/>
              <a:t>Valoració Grau de discapacitat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r>
              <a:rPr lang="ca-ES" sz="2000" dirty="0"/>
              <a:t>Per demanar una beca d´educació no sempre és necessari el GD</a:t>
            </a:r>
            <a:r>
              <a:rPr lang="ca-ES" sz="2000" dirty="0" smtClean="0"/>
              <a:t>.</a:t>
            </a:r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/>
              <a:t>Per tenir suport escolar, tampoc ( Hi han pares que està confosos i pensen que amb el GD poden tenir suport</a:t>
            </a:r>
            <a:r>
              <a:rPr lang="ca-ES" sz="2000" dirty="0" smtClean="0"/>
              <a:t>).</a:t>
            </a:r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/>
              <a:t>Des de l´SVAP pensem que les famílies moltes vegades no estan preparades per demanar el GD</a:t>
            </a:r>
            <a:r>
              <a:rPr lang="ca-ES" sz="2000" dirty="0" smtClean="0"/>
              <a:t>.</a:t>
            </a: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68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024744" cy="685880"/>
          </a:xfrm>
        </p:spPr>
        <p:txBody>
          <a:bodyPr>
            <a:normAutofit/>
          </a:bodyPr>
          <a:lstStyle/>
          <a:p>
            <a:r>
              <a:rPr lang="ca-ES" sz="2800" dirty="0" smtClean="0"/>
              <a:t>Valoració Grau de discapacitat</a:t>
            </a:r>
            <a:endParaRPr lang="ca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Autofit/>
          </a:bodyPr>
          <a:lstStyle/>
          <a:p>
            <a:r>
              <a:rPr lang="ca-ES" sz="2000" dirty="0" smtClean="0"/>
              <a:t>Davant qualsevol dubte és pot consultar a </a:t>
            </a:r>
            <a:r>
              <a:rPr lang="ca-ES" sz="2000" dirty="0"/>
              <a:t>l´SVAP ( si </a:t>
            </a:r>
            <a:r>
              <a:rPr lang="ca-ES" sz="2000"/>
              <a:t>són </a:t>
            </a:r>
            <a:r>
              <a:rPr lang="ca-ES" sz="2000" smtClean="0"/>
              <a:t>menors </a:t>
            </a:r>
            <a:r>
              <a:rPr lang="ca-ES" sz="2000" dirty="0"/>
              <a:t>de 10 anys</a:t>
            </a:r>
            <a:r>
              <a:rPr lang="ca-ES" sz="2000" dirty="0" smtClean="0"/>
              <a:t>).</a:t>
            </a:r>
          </a:p>
          <a:p>
            <a:pPr marL="68580" indent="0">
              <a:buNone/>
            </a:pPr>
            <a:endParaRPr lang="ca-ES" sz="2000" dirty="0"/>
          </a:p>
          <a:p>
            <a:r>
              <a:rPr lang="ca-ES" sz="2000" dirty="0" smtClean="0"/>
              <a:t>Com? A través de telèfon (971176685) o correu electrònic a </a:t>
            </a:r>
            <a:r>
              <a:rPr lang="ca-ES" sz="2000" u="sng" dirty="0" smtClean="0">
                <a:hlinkClick r:id="rId2"/>
              </a:rPr>
              <a:t>atencioprimerenca@dgad.caib.es</a:t>
            </a:r>
            <a:endParaRPr lang="ca-ES" sz="2000" u="sng" dirty="0" smtClean="0"/>
          </a:p>
          <a:p>
            <a:endParaRPr lang="ca-ES" sz="2000" dirty="0"/>
          </a:p>
          <a:p>
            <a:r>
              <a:rPr lang="ca-ES" sz="2000" dirty="0"/>
              <a:t>Tenir GD no implica, necessàriament, tenir dependència ni a la inversa.</a:t>
            </a:r>
          </a:p>
          <a:p>
            <a:pPr marL="68580" indent="0">
              <a:buNone/>
            </a:pPr>
            <a:endParaRPr lang="ca-ES" sz="2000" dirty="0"/>
          </a:p>
          <a:p>
            <a:pPr marL="68580" indent="0">
              <a:buNone/>
            </a:pPr>
            <a:endParaRPr lang="ca-E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199869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40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160</TotalTime>
  <Words>1012</Words>
  <Application>Microsoft Office PowerPoint</Application>
  <PresentationFormat>Presentación en pantalla (4:3)</PresentationFormat>
  <Paragraphs>120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Austin</vt:lpstr>
      <vt:lpstr>II JORNADA DELS SERVEISD’ORIENTACIÓ EDUCATIVA I SOCIAL Curs 2022-23  Franca Rodríguez Fiol Treballadora Social Servei Valoració i Atenció Primerenca (SVAP) Dijous 26 de gener</vt:lpstr>
      <vt:lpstr>GRAU DE DISCAPACITAT  ( quan si i quan no)</vt:lpstr>
      <vt:lpstr>Valoració Grau de discapacitat</vt:lpstr>
      <vt:lpstr>Valoració Grau de discapacitat</vt:lpstr>
      <vt:lpstr>Valoració Grau de discapacitat</vt:lpstr>
      <vt:lpstr>Valoració Grau de discapacitat (Factors socials)</vt:lpstr>
      <vt:lpstr>Valoració Grau de discapacitat (Resolució)</vt:lpstr>
      <vt:lpstr>Valoració Grau de discapacitat</vt:lpstr>
      <vt:lpstr>Valoració Grau de discapacitat</vt:lpstr>
      <vt:lpstr>Valoració Grau de Dependència</vt:lpstr>
      <vt:lpstr>Valoració Grau de Dependència (Sol·licitud)</vt:lpstr>
      <vt:lpstr>Valoració Grau de Dependència (Valoració)</vt:lpstr>
      <vt:lpstr>Valoració Grau de Dependència (Graus de dependència)</vt:lpstr>
      <vt:lpstr>Valoració Grau de Dependència (Graus de dependència)</vt:lpstr>
      <vt:lpstr>Valoració Grau de Dependència (Graus de dependència)</vt:lpstr>
      <vt:lpstr>Valoració Grau de Dependència (Valoració de dependència)</vt:lpstr>
      <vt:lpstr>Valoració Grau de Discapacitat i Dependència (Aspectes a tenir en compte)</vt:lpstr>
      <vt:lpstr>Valoració Grau de Discapacitat i Dependència (Aspectes a tenir en compte)</vt:lpstr>
      <vt:lpstr>Valoració Grau de Discapacitat i Dependència (Aspectes a tenir en compte)</vt:lpstr>
      <vt:lpstr>Valoració Grau de Discapacitat i Dependència (Aspectes a tenir en compte)</vt:lpstr>
      <vt:lpstr>Valoració Grau de Discapacitat i Dependència (Aspectes a tenir en compte)</vt:lpstr>
      <vt:lpstr>Valoració Grau de Discapacitat i Dependència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 JORNADA DELS SERVEISD’ORIENTACIÓ EDUCATIVA I SOCIAL Curs 2022-23  Franca Rodríguez Fiol Treballadora Social Servei Atenció Primerenca (SVAP) Dijous 26 de gener</dc:title>
  <dc:creator>Toni</dc:creator>
  <cp:lastModifiedBy>usu</cp:lastModifiedBy>
  <cp:revision>10</cp:revision>
  <dcterms:created xsi:type="dcterms:W3CDTF">2023-01-26T08:42:24Z</dcterms:created>
  <dcterms:modified xsi:type="dcterms:W3CDTF">2023-01-26T11:25:00Z</dcterms:modified>
</cp:coreProperties>
</file>