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977"/>
    <a:srgbClr val="F9FB9F"/>
    <a:srgbClr val="3BFF94"/>
    <a:srgbClr val="CBD915"/>
    <a:srgbClr val="A1CDF5"/>
    <a:srgbClr val="4DA1ED"/>
    <a:srgbClr val="ACA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E6FB01-89F3-494E-A022-396257344883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49E8FDA-DC56-480C-8E49-A39B56E1D8EE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09517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A8C43E-94BC-4932-BCC4-67D5E0D5D184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9A2254-E5D9-4C32-8BA8-99C8C0418E64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36875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A8C43E-94BC-4932-BCC4-67D5E0D5D184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9A2254-E5D9-4C32-8BA8-99C8C0418E64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58393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A8C43E-94BC-4932-BCC4-67D5E0D5D184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9A2254-E5D9-4C32-8BA8-99C8C0418E64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24685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A8C43E-94BC-4932-BCC4-67D5E0D5D184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9A2254-E5D9-4C32-8BA8-99C8C0418E64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9243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A8C43E-94BC-4932-BCC4-67D5E0D5D184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9A2254-E5D9-4C32-8BA8-99C8C0418E64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87784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pic>
        <p:nvPicPr>
          <p:cNvPr id="1026" name="Picture 2" descr="C:\Users\Usuario-App\Pictures\AIbEiAIAAABDCILIl4jC1aq5OCILdmNhcmRfcGhvdG8qKDUyODEzODUwN2I4YjllMThkMzVhMTQ0YzM0MjQyZDMxM2ZlMzcyYzEwARI-mbowpVwgYuDE3MhvcGo-u5e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0120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87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m/url?sa=i&amp;url=http%3A%2F%2Fburbujitaas.blogspot.com%2F2011%2F06%2Factividades-para-realizar-con-lupas.html&amp;psig=AOvVaw3cME59sskvAAWjLiyk7Uy9&amp;ust=1587441726766000&amp;source=images&amp;cd=vfe&amp;ved=0CAIQjRxqFwoTCPiAurSP9ugCFQAAAAAdAAAAABA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m/url?sa=i&amp;url=https%3A%2F%2Fwww.tysvirtual.com%2Fportaherramientas%2F1932-caja-de-herramientas-heco.html&amp;psig=AOvVaw2Y1Tq6ZEBSS1bBEy0ma_id&amp;ust=1587444483558000&amp;source=images&amp;cd=vfe&amp;ved=0CAIQjRxqFwoTCJis3tyZ9ugCFQAAAAAdAAAAABAD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L’ENTREVISTA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d’ACOLLIDA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Marcador de contenido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4258816" cy="4968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Marcador de contenido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3024336" cy="44644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391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179512" y="1124744"/>
            <a:ext cx="2808312" cy="2880320"/>
          </a:xfrm>
          <a:prstGeom prst="ellipse">
            <a:avLst/>
          </a:prstGeom>
          <a:solidFill>
            <a:srgbClr val="CBD91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INTERVENCIÓ EN CRISI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Elipse"/>
          <p:cNvSpPr/>
          <p:nvPr/>
        </p:nvSpPr>
        <p:spPr>
          <a:xfrm>
            <a:off x="6012160" y="1124744"/>
            <a:ext cx="2808312" cy="2880320"/>
          </a:xfrm>
          <a:prstGeom prst="ellipse">
            <a:avLst/>
          </a:prstGeom>
          <a:solidFill>
            <a:srgbClr val="A1CDF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INTERVENCIÓ TERAPÈUTICA 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3 Flecha a la derecha con bandas"/>
          <p:cNvSpPr/>
          <p:nvPr/>
        </p:nvSpPr>
        <p:spPr>
          <a:xfrm>
            <a:off x="2987824" y="2151081"/>
            <a:ext cx="3024336" cy="864096"/>
          </a:xfrm>
          <a:prstGeom prst="stripedRightArrow">
            <a:avLst/>
          </a:prstGeom>
          <a:solidFill>
            <a:srgbClr val="3BFF94"/>
          </a:solidFill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" name="4 Rectángulo"/>
          <p:cNvSpPr/>
          <p:nvPr/>
        </p:nvSpPr>
        <p:spPr>
          <a:xfrm>
            <a:off x="467544" y="3717032"/>
            <a:ext cx="4824536" cy="2736304"/>
          </a:xfrm>
          <a:prstGeom prst="rect">
            <a:avLst/>
          </a:prstGeom>
          <a:solidFill>
            <a:srgbClr val="F9FB9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INDISCRIMINADA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PREVENTIVA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HUMANITÀRIA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INFORMAL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RESPON A NN RELACIONALS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CONTENIR I REGULAR</a:t>
            </a:r>
          </a:p>
          <a:p>
            <a:pPr marL="285750" indent="-285750" algn="just">
              <a:buFont typeface="Webdings"/>
              <a:buChar char="X"/>
            </a:pP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POSSIBLE DERIVACIONS</a:t>
            </a:r>
          </a:p>
          <a:p>
            <a:pPr marL="285750" indent="-285750" algn="just">
              <a:buFont typeface="Webdings"/>
              <a:buChar char="X"/>
            </a:pPr>
            <a:r>
              <a:rPr lang="es-ES" b="1" dirty="0" smtClean="0">
                <a:solidFill>
                  <a:srgbClr val="FF0000"/>
                </a:solidFill>
                <a:sym typeface="Webdings"/>
              </a:rPr>
              <a:t>ALERTA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AMB FALTA DE SINTONIA EN L’ACOLLIDA DE LES NN QUE EXPRESSA</a:t>
            </a:r>
          </a:p>
        </p:txBody>
      </p:sp>
    </p:spTree>
    <p:extLst>
      <p:ext uri="{BB962C8B-B14F-4D97-AF65-F5344CB8AC3E}">
        <p14:creationId xmlns:p14="http://schemas.microsoft.com/office/powerpoint/2010/main" val="391012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5091755" y="1653193"/>
            <a:ext cx="2808312" cy="2880320"/>
          </a:xfrm>
          <a:prstGeom prst="ellipse">
            <a:avLst/>
          </a:prstGeom>
          <a:solidFill>
            <a:srgbClr val="A1CDF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INTERVENCIÓ TERAPÈUTICA 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55576" y="692696"/>
            <a:ext cx="4320480" cy="48013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ü"/>
            </a:pPr>
            <a:endParaRPr lang="ca-ES" dirty="0" smtClean="0">
              <a:sym typeface="Wingdings"/>
            </a:endParaRP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Derivar a expert segons el grau de risc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Objectius a mig i llarg termini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Elaboració de tasques relacional pendents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Integració de la pèrdua i reconstrucció de significats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Oferir una continuïtat en el temps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Oferir un pla terapèutic</a:t>
            </a:r>
          </a:p>
          <a:p>
            <a:pPr marL="285750" indent="-285750">
              <a:buFont typeface="Wingdings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Relació de compromís i seguretat</a:t>
            </a:r>
          </a:p>
          <a:p>
            <a:endParaRPr lang="ca-ES" dirty="0" smtClean="0">
              <a:sym typeface="Wingdings"/>
            </a:endParaRPr>
          </a:p>
          <a:p>
            <a:pPr marL="285750" indent="-285750">
              <a:buFont typeface="Wingdings"/>
              <a:buChar char="ü"/>
            </a:pPr>
            <a:r>
              <a:rPr lang="ca-E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VIGILAR</a:t>
            </a:r>
            <a:r>
              <a:rPr lang="ca-ES" dirty="0" smtClean="0">
                <a:sym typeface="Wingdings"/>
              </a:rPr>
              <a:t>:</a:t>
            </a:r>
          </a:p>
          <a:p>
            <a:r>
              <a:rPr lang="ca-ES" dirty="0" smtClean="0">
                <a:sym typeface="Wingdings"/>
              </a:rPr>
              <a:t> 	* falta d’habilitats</a:t>
            </a:r>
          </a:p>
          <a:p>
            <a:r>
              <a:rPr lang="ca-ES" dirty="0" smtClean="0">
                <a:sym typeface="Wingdings"/>
              </a:rPr>
              <a:t>	* Evitar el </a:t>
            </a:r>
            <a:r>
              <a:rPr lang="ca-ES" i="1" dirty="0" smtClean="0">
                <a:sym typeface="Wingdings"/>
              </a:rPr>
              <a:t>model </a:t>
            </a:r>
            <a:r>
              <a:rPr lang="ca-ES" i="1" dirty="0" err="1" smtClean="0">
                <a:sym typeface="Wingdings"/>
              </a:rPr>
              <a:t>d’X</a:t>
            </a:r>
            <a:r>
              <a:rPr lang="ca-ES" i="1" dirty="0" smtClean="0">
                <a:sym typeface="Wingdings"/>
              </a:rPr>
              <a:t> sessions</a:t>
            </a:r>
          </a:p>
          <a:p>
            <a:r>
              <a:rPr lang="ca-ES" dirty="0" smtClean="0">
                <a:sym typeface="Wingdings"/>
              </a:rPr>
              <a:t>	* saber gestionar la transferència</a:t>
            </a:r>
          </a:p>
          <a:p>
            <a:pPr marL="285750" indent="-285750">
              <a:buFont typeface="Wingdings"/>
              <a:buChar char="ü"/>
            </a:pPr>
            <a:endParaRPr lang="ca-ES" dirty="0" smtClean="0">
              <a:sym typeface="Wingdings"/>
            </a:endParaRPr>
          </a:p>
          <a:p>
            <a:pPr marL="285750" indent="-285750">
              <a:buFont typeface="Wingdings"/>
              <a:buChar char="ü"/>
            </a:pPr>
            <a:endParaRPr lang="ca-ES" dirty="0" smtClean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76348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5144616" cy="1944216"/>
          </a:xfr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l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BREU GUIÓ </a:t>
            </a:r>
          </a:p>
          <a:p>
            <a:pPr algn="l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OBJECTIUS PRINCIPALS</a:t>
            </a:r>
          </a:p>
          <a:p>
            <a:pPr algn="l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ORIENTACIONS i PAUTES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3 Título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L’ENTREVISTA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d’ACOLLIDA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331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  <a:ln w="19050">
            <a:solidFill>
              <a:schemeClr val="tx1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>
              <a:buFont typeface="Wingdings"/>
              <a:buChar char="!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IDENTIFICAR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les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NECESSITATS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PERCEBUDES</a:t>
            </a:r>
          </a:p>
          <a:p>
            <a:pPr>
              <a:buFont typeface="Wingdings"/>
              <a:buChar char="!"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“</a:t>
            </a:r>
            <a:r>
              <a:rPr lang="ca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QUÈ CERCA”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LA PERSONA EN DOL ?</a:t>
            </a:r>
          </a:p>
          <a:p>
            <a:pPr>
              <a:buFont typeface="Wingdings"/>
              <a:buChar char="!"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PER A QUINES COSES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ESTÀ PREPARADA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?</a:t>
            </a:r>
          </a:p>
          <a:p>
            <a:pPr>
              <a:buFont typeface="Wingdings"/>
              <a:buChar char="!"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PRIMERES OBSERVACIONS: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possibles orientacions en tasques pendents i estils d’afrontament</a:t>
            </a:r>
          </a:p>
          <a:p>
            <a:pPr>
              <a:buFont typeface="Wingdings"/>
              <a:buChar char="!"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PRIMERS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RECURSOS DE CONTENCIÓ I CURA 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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DONAR SEGURETAT</a:t>
            </a:r>
            <a:endParaRPr lang="ca-ES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6" name="Picture 2" descr="Burbujitas: Actividades para realizar con lupa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636912"/>
            <a:ext cx="1584176" cy="1793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85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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L’ENTREVISTA ---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òstic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  <a:ln w="19050">
            <a:solidFill>
              <a:schemeClr val="tx1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 marL="0" indent="0">
              <a:buNone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ca-ES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DEF. de DIAGNÒSTIC: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Descripció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de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la </a:t>
            </a:r>
            <a:r>
              <a:rPr lang="ca-ES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vivència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de la persona/ família en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dol</a:t>
            </a:r>
          </a:p>
          <a:p>
            <a:pPr marL="0" indent="0">
              <a:buNone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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el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professional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i la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família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“treballen” </a:t>
            </a: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en col·laboració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per a descriure la vivència </a:t>
            </a:r>
            <a:endParaRPr lang="ca-ES" dirty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>
              <a:buFont typeface="Wingdings" pitchFamily="2" charset="2"/>
              <a:buChar char="ü"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definir </a:t>
            </a: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breu descripció de tasques i afrontaments </a:t>
            </a:r>
          </a:p>
          <a:p>
            <a:pPr>
              <a:buFont typeface="Wingdings" pitchFamily="2" charset="2"/>
              <a:buChar char="ü"/>
            </a:pP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definir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possibles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orientacions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d’intervenció</a:t>
            </a:r>
            <a:endParaRPr lang="es-ES" dirty="0" smtClean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>
              <a:buFont typeface="Wingdings" pitchFamily="2" charset="2"/>
              <a:buChar char="ü"/>
            </a:pP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VALORAR el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nivell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de RISC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62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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L’ENTREVISTA ---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òstic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  <a:ln w="19050">
            <a:solidFill>
              <a:schemeClr val="tx1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a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ca-ES" sz="43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OBJECTIUS</a:t>
            </a:r>
            <a:r>
              <a:rPr lang="ca-ES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NORMALITZAR/REGULAR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els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estats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emocionals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Promoure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la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SEGURETAT en la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relació</a:t>
            </a:r>
            <a:endParaRPr lang="es-ES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/>
            </a:endParaRPr>
          </a:p>
          <a:p>
            <a:pPr>
              <a:buFont typeface="Wingdings" pitchFamily="2" charset="2"/>
              <a:buChar char="ü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OPERATIVITZAR el CAOS 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de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tots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els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problemes</a:t>
            </a:r>
            <a:endParaRPr lang="es-ES" dirty="0" smtClean="0">
              <a:solidFill>
                <a:schemeClr val="tx1">
                  <a:lumMod val="75000"/>
                  <a:lumOff val="25000"/>
                </a:schemeClr>
              </a:solidFill>
              <a:sym typeface="Wingdings"/>
            </a:endParaRPr>
          </a:p>
          <a:p>
            <a:pPr>
              <a:buFont typeface="Wingdings" pitchFamily="2" charset="2"/>
              <a:buChar char="ü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IDENTIFICAR/ SUBRATLLAR FORTALESES</a:t>
            </a:r>
          </a:p>
          <a:p>
            <a:pPr>
              <a:buFont typeface="Wingdings" pitchFamily="2" charset="2"/>
              <a:buChar char="ü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ANTICIPAR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I DIRIGIR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DIFICULTATS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que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sorgiran</a:t>
            </a:r>
            <a:endParaRPr lang="es-ES" dirty="0" smtClean="0">
              <a:solidFill>
                <a:schemeClr val="tx1">
                  <a:lumMod val="75000"/>
                  <a:lumOff val="25000"/>
                </a:schemeClr>
              </a:solidFill>
              <a:sym typeface="Wingdings"/>
            </a:endParaRPr>
          </a:p>
          <a:p>
            <a:pPr>
              <a:buFont typeface="Wingdings" pitchFamily="2" charset="2"/>
              <a:buChar char="ü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 </a:t>
            </a:r>
            <a:r>
              <a:rPr lang="es-ES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VALORAR POSSIBILITAT DE FER PETIT RESUM PER COMPARTIR AMB LA PERSONA EN DOL </a:t>
            </a:r>
            <a:endParaRPr lang="ca-ES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642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PREPARAR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L’ENTREVISTA 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bg2"/>
          </a:solidFill>
          <a:ln w="19050">
            <a:solidFill>
              <a:schemeClr val="tx1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ES" sz="3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METODOLOGIA</a:t>
            </a:r>
          </a:p>
          <a:p>
            <a:pPr>
              <a:buFont typeface="Wingdings" pitchFamily="2" charset="2"/>
              <a:buChar char=""/>
            </a:pPr>
            <a:r>
              <a:rPr lang="es-ES" sz="3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NO SER DIRECTIU </a:t>
            </a:r>
            <a:r>
              <a:rPr lang="es-ES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: </a:t>
            </a:r>
            <a:r>
              <a:rPr lang="es-E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deixar</a:t>
            </a:r>
            <a:r>
              <a:rPr lang="es-E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que la persona </a:t>
            </a:r>
            <a:r>
              <a:rPr lang="es-E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manifesti</a:t>
            </a:r>
            <a:r>
              <a:rPr lang="es-E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i </a:t>
            </a:r>
            <a:r>
              <a:rPr lang="es-E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expressi</a:t>
            </a:r>
            <a:r>
              <a:rPr lang="es-E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per ella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mateixa</a:t>
            </a:r>
            <a:endParaRPr lang="es-ES" sz="36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/>
            </a:endParaRPr>
          </a:p>
          <a:p>
            <a:pPr>
              <a:buFont typeface="Wingdings" pitchFamily="2" charset="2"/>
              <a:buChar char="J"/>
            </a:pPr>
            <a:r>
              <a:rPr lang="es-E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“</a:t>
            </a:r>
            <a:r>
              <a:rPr lang="es-ES" sz="4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t’escolt</a:t>
            </a:r>
            <a:r>
              <a:rPr lang="es-E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”</a:t>
            </a:r>
            <a:endParaRPr lang="es-ES" sz="4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/>
            </a:endParaRPr>
          </a:p>
          <a:p>
            <a:pPr>
              <a:buFont typeface="Wingdings" pitchFamily="2" charset="2"/>
              <a:buChar char="J"/>
            </a:pPr>
            <a:r>
              <a:rPr lang="es-E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VALIDACIÓ final = </a:t>
            </a:r>
            <a:r>
              <a:rPr lang="es-ES" sz="4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reconeixement</a:t>
            </a:r>
            <a:r>
              <a:rPr lang="es-E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del </a:t>
            </a:r>
            <a:r>
              <a:rPr lang="es-ES" sz="4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seu</a:t>
            </a:r>
            <a:r>
              <a:rPr lang="es-E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dolor</a:t>
            </a:r>
          </a:p>
          <a:p>
            <a:pPr marL="0" indent="0">
              <a:buNone/>
            </a:pP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ingdings"/>
              </a:rPr>
              <a:t>** </a:t>
            </a:r>
            <a:r>
              <a:rPr lang="es-ES" sz="3600" b="1" dirty="0" smtClean="0">
                <a:solidFill>
                  <a:srgbClr val="00B050"/>
                </a:solidFill>
                <a:sym typeface="Wingdings"/>
              </a:rPr>
              <a:t>PREGUNTES DIRECTIVES per </a:t>
            </a:r>
            <a:r>
              <a:rPr lang="es-ES" sz="3600" b="1" dirty="0" err="1" smtClean="0">
                <a:solidFill>
                  <a:srgbClr val="00B050"/>
                </a:solidFill>
                <a:sym typeface="Wingdings"/>
              </a:rPr>
              <a:t>tancar</a:t>
            </a:r>
            <a:r>
              <a:rPr lang="es-ES" sz="3600" b="1" dirty="0" smtClean="0">
                <a:solidFill>
                  <a:srgbClr val="00B050"/>
                </a:solidFill>
                <a:sym typeface="Wingdings"/>
              </a:rPr>
              <a:t> </a:t>
            </a:r>
            <a:r>
              <a:rPr lang="es-ES" sz="3600" b="1" dirty="0" err="1" smtClean="0">
                <a:solidFill>
                  <a:srgbClr val="00B050"/>
                </a:solidFill>
                <a:sym typeface="Wingdings"/>
              </a:rPr>
              <a:t>sessió</a:t>
            </a:r>
            <a:endParaRPr lang="es-ES" sz="3600" b="1" dirty="0" smtClean="0">
              <a:solidFill>
                <a:schemeClr val="tx1">
                  <a:lumMod val="75000"/>
                  <a:lumOff val="25000"/>
                </a:schemeClr>
              </a:solidFill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139206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JA DE HERRAMIENTAS HEC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24744"/>
            <a:ext cx="4362450" cy="43624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784195" y="4242889"/>
            <a:ext cx="3312368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RELACIÓ TERAPÈUTICA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683568" y="1124744"/>
            <a:ext cx="2100627" cy="1080120"/>
          </a:xfrm>
          <a:prstGeom prst="ellipse">
            <a:avLst/>
          </a:prstGeom>
          <a:solidFill>
            <a:srgbClr val="F6F977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ELEMENTS DE TRAUMA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5 Elipse"/>
          <p:cNvSpPr/>
          <p:nvPr/>
        </p:nvSpPr>
        <p:spPr>
          <a:xfrm>
            <a:off x="467544" y="3501008"/>
            <a:ext cx="2100627" cy="1080120"/>
          </a:xfrm>
          <a:prstGeom prst="ellipse">
            <a:avLst/>
          </a:prstGeom>
          <a:solidFill>
            <a:srgbClr val="F6F977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DIMENSIÓ RELACIONAL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5940152" y="1636158"/>
            <a:ext cx="2100627" cy="1080120"/>
          </a:xfrm>
          <a:prstGeom prst="ellipse">
            <a:avLst/>
          </a:prstGeom>
          <a:solidFill>
            <a:srgbClr val="F6F977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EVITACIÓ/ NEGACIÓ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7 Elipse"/>
          <p:cNvSpPr/>
          <p:nvPr/>
        </p:nvSpPr>
        <p:spPr>
          <a:xfrm>
            <a:off x="6228184" y="3861048"/>
            <a:ext cx="2376264" cy="1212838"/>
          </a:xfrm>
          <a:prstGeom prst="ellipse">
            <a:avLst/>
          </a:prstGeom>
          <a:solidFill>
            <a:srgbClr val="F6F977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XARXA DE RECOLZAMENT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96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LA RELACIÓ TERAPÈUTICA 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  <a:ln w="19050">
            <a:solidFill>
              <a:schemeClr val="tx1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DOL= DÈFICIT / FALLADA RELACIONAL</a:t>
            </a:r>
          </a:p>
          <a:p>
            <a:pPr marL="0" indent="0" algn="just">
              <a:buNone/>
            </a:pP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MODEL RELACIONAL</a:t>
            </a:r>
          </a:p>
          <a:p>
            <a:pPr algn="just"/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VALIDAR: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creure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el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què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m’està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explicant</a:t>
            </a:r>
            <a:endParaRPr lang="es-ES" sz="3600" b="1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Donar un RECONEIXEMENT a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tot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el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què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la persona en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dol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pensa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/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sent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/experimenta</a:t>
            </a:r>
          </a:p>
          <a:p>
            <a:pPr algn="just"/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Estar en SINTONIA </a:t>
            </a:r>
          </a:p>
          <a:p>
            <a:pPr algn="just"/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AUGMENTAR LA CONSCIÈNCIA del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seu</a:t>
            </a:r>
            <a:r>
              <a:rPr lang="es-E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estat</a:t>
            </a:r>
            <a:endParaRPr lang="es-ES" sz="3600" b="1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marL="0" indent="0" algn="just">
              <a:buNone/>
            </a:pPr>
            <a:endParaRPr lang="es-ES" sz="3600" b="1" dirty="0" smtClean="0">
              <a:solidFill>
                <a:schemeClr val="tx1">
                  <a:lumMod val="75000"/>
                  <a:lumOff val="25000"/>
                </a:schemeClr>
              </a:solidFill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156597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XERRADA NAD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XERRADA NADAL</Template>
  <TotalTime>122</TotalTime>
  <Words>332</Words>
  <Application>Microsoft Office PowerPoint</Application>
  <PresentationFormat>Presentación en pantalla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XERRADA NADAL</vt:lpstr>
      <vt:lpstr>L’ENTREVISTA d’ACOLLIDA</vt:lpstr>
      <vt:lpstr>Presentación de PowerPoint</vt:lpstr>
      <vt:lpstr>Presentación de PowerPoint</vt:lpstr>
      <vt:lpstr>L’ENTREVISTA d’ACOLLIDA:</vt:lpstr>
      <vt:lpstr> DONAR SEGURETAT</vt:lpstr>
      <vt:lpstr>L’ENTREVISTA --- diagnòstic</vt:lpstr>
      <vt:lpstr>L’ENTREVISTA --- diagnòstic</vt:lpstr>
      <vt:lpstr>PREPARAR L’ENTREVISTA </vt:lpstr>
      <vt:lpstr>Presentación de PowerPoint</vt:lpstr>
      <vt:lpstr>LA RELACIÓ TERAPÈUTICA 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17</cp:revision>
  <dcterms:created xsi:type="dcterms:W3CDTF">2020-04-19T05:51:17Z</dcterms:created>
  <dcterms:modified xsi:type="dcterms:W3CDTF">2020-04-20T05:07:01Z</dcterms:modified>
</cp:coreProperties>
</file>