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8" r:id="rId13"/>
    <p:sldId id="269" r:id="rId14"/>
    <p:sldId id="270" r:id="rId15"/>
    <p:sldId id="266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5FAA44"/>
    <a:srgbClr val="EA1A04"/>
    <a:srgbClr val="B7C2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698" autoAdjust="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1D471-A55C-46AF-AC46-3F8DB649C0C3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2F86FA-8EE3-4F9E-8063-9531EE9BC290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80747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2F86FA-8EE3-4F9E-8063-9531EE9BC290}" type="slidenum">
              <a:rPr lang="ca-ES" smtClean="0"/>
              <a:t>9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6732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9C3B6E-E700-49EE-A7C1-C66A5B778446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792413-E1ED-4FB2-8823-511A7A26B76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09517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9C3B6E-E700-49EE-A7C1-C66A5B778446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792413-E1ED-4FB2-8823-511A7A26B76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36875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9C3B6E-E700-49EE-A7C1-C66A5B778446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792413-E1ED-4FB2-8823-511A7A26B76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58393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9C3B6E-E700-49EE-A7C1-C66A5B778446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792413-E1ED-4FB2-8823-511A7A26B76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24685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9C3B6E-E700-49EE-A7C1-C66A5B778446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792413-E1ED-4FB2-8823-511A7A26B76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9243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69C3B6E-E700-49EE-A7C1-C66A5B778446}" type="datetimeFigureOut">
              <a:rPr lang="ca-ES" smtClean="0"/>
              <a:t>20/04/2020</a:t>
            </a:fld>
            <a:endParaRPr lang="ca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3792413-E1ED-4FB2-8823-511A7A26B769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87784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pic>
        <p:nvPicPr>
          <p:cNvPr id="1026" name="Picture 2" descr="C:\Users\Usuario-App\Pictures\AIbEiAIAAABDCILIl4jC1aq5OCILdmNhcmRfcGhvdG8qKDUyODEzODUwN2I4YjllMThkMzVhMTQ0YzM0MjQyZDMxM2ZlMzcyYzEwARI-mbowpVwgYuDE3MhvcGo-u5e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01208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878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m/url?sa=i&amp;url=https://www.freepik.es/vector-premium/imagen-dibujo-corazon-mano_3016273.htm&amp;psig=AOvVaw2VoUELcOI_h4K4lyOiNvoj&amp;ust=1587271075216000&amp;source=images&amp;cd=vfe&amp;ved=0CAIQjRxqFwoTCJjWqNWT8egCFQAAAAAdAAAAABAE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m/url?sa=i&amp;url=https://www.catorze.cat/noticia/135/trobar/llibre/atrapi&amp;psig=AOvVaw2BNfZu2GhivE1soB0RYec4&amp;ust=1587356636190000&amp;source=images&amp;cd=vfe&amp;ved=0CAIQjRxqFwoTCJDOz7jS8-gCFQAAAAAdAAAAABAD" TargetMode="Externa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m/url?sa=i&amp;url=https://florentinoletters.wordpress.com/2014/02/28/recordando-a-mafalda-en-sus-cincuenta-anos-guille/&amp;psig=AOvVaw3gPL5_sRMCAS50sazauyOd&amp;ust=1587276719490000&amp;source=images&amp;cd=vfe&amp;ved=0CAIQjRxqFwoTCMjM2tio8egCFQAAAAAdAAAAABAI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m/url?sa=i&amp;url=https://extracine.com/2012/10/snoopy-gran-pantalla&amp;psig=AOvVaw3-rzhD59YssTj1o55s46eE&amp;ust=1587277490321000&amp;source=images&amp;cd=vfe&amp;ved=0CAIQjRxqFwoTCJiOjMir8egCFQAAAAAdAAAAABAE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ACOMPANYAR ALS INFANTS EN ELS PROCESSOS DE PÈRDUA i DOL</a:t>
            </a:r>
            <a:b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s-E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Belén </a:t>
            </a:r>
            <a:r>
              <a:rPr lang="es-ES" sz="32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Calafell</a:t>
            </a:r>
            <a:r>
              <a:rPr lang="es-E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abril 2020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6" name="5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2324"/>
            <a:ext cx="3528392" cy="35283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624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xplosión 1"/>
          <p:cNvSpPr/>
          <p:nvPr/>
        </p:nvSpPr>
        <p:spPr>
          <a:xfrm>
            <a:off x="323528" y="116632"/>
            <a:ext cx="4608512" cy="3672408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ADVERSITATS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CANVIS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PÈRDUES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FRUSTRACIONS</a:t>
            </a:r>
            <a:endParaRPr lang="ca-ES" sz="24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AutoShape 4" descr="Imagen de dibujo de corazón y mano | Vector Premium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sp>
        <p:nvSpPr>
          <p:cNvPr id="8" name="AutoShape 6" descr="Imagen de dibujo de corazón y mano | Vector Premium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pic>
        <p:nvPicPr>
          <p:cNvPr id="1032" name="Picture 8" descr="Imagen de dibujo de corazón y mano | Vector Premium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628800"/>
            <a:ext cx="3024336" cy="236224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Estrella de 32 puntas"/>
          <p:cNvSpPr/>
          <p:nvPr/>
        </p:nvSpPr>
        <p:spPr>
          <a:xfrm>
            <a:off x="323528" y="3789040"/>
            <a:ext cx="4968552" cy="3010321"/>
          </a:xfrm>
          <a:prstGeom prst="star32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SUPORT 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COMPRENSIÓ 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PERMÍS</a:t>
            </a:r>
          </a:p>
          <a:p>
            <a:pPr algn="ctr"/>
            <a:r>
              <a:rPr lang="es-E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ACOMPANYAMENT</a:t>
            </a:r>
            <a:endParaRPr lang="ca-ES" sz="24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Más"/>
          <p:cNvSpPr/>
          <p:nvPr/>
        </p:nvSpPr>
        <p:spPr>
          <a:xfrm>
            <a:off x="215900" y="2708920"/>
            <a:ext cx="1395388" cy="1555180"/>
          </a:xfrm>
          <a:prstGeom prst="mathPlus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2" name="11 Flecha doblada hacia arriba"/>
          <p:cNvSpPr/>
          <p:nvPr/>
        </p:nvSpPr>
        <p:spPr>
          <a:xfrm>
            <a:off x="5292080" y="3284984"/>
            <a:ext cx="2880320" cy="1728192"/>
          </a:xfrm>
          <a:prstGeom prst="bentUpArrow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VERITAT SUPORTABLE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808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 </a:t>
            </a:r>
            <a:r>
              <a:rPr lang="es-ES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EVITEM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parlar del </a:t>
            </a:r>
            <a:r>
              <a:rPr lang="es-ES" b="1" dirty="0" smtClean="0">
                <a:solidFill>
                  <a:srgbClr val="C00000"/>
                </a:solidFill>
              </a:rPr>
              <a:t>PATIMENT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2 Marcador de contenido"/>
          <p:cNvSpPr>
            <a:spLocks noGrp="1"/>
          </p:cNvSpPr>
          <p:nvPr>
            <p:ph sz="half" idx="1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a-ES" dirty="0" smtClean="0">
                <a:sym typeface="Webdings"/>
              </a:rPr>
              <a:t>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recordem que els infants tenen una CURIOSITAT NATURAL</a:t>
            </a:r>
          </a:p>
          <a:p>
            <a:pPr marL="0" indent="0">
              <a:buNone/>
            </a:pP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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perceben la nostra incomoditat 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 DEIXEN DE PREGUNTAR per NO provocar malestar</a:t>
            </a:r>
          </a:p>
          <a:p>
            <a:pPr marL="0" indent="0">
              <a:buNone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NO PARLAR= igualment SI COMUNIQUEM ( no verbal)</a:t>
            </a:r>
          </a:p>
          <a:p>
            <a:pPr marL="0" indent="0">
              <a:buNone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Transmetem les pròpies PORS i ANGOIXES</a:t>
            </a:r>
            <a:endParaRPr lang="ca-ES" sz="2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3 Marcador de contenido"/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a-ES" dirty="0" smtClean="0">
                <a:sym typeface="Webdings"/>
              </a:rPr>
              <a:t>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Si NO puc parlar= “cosa molt dolenta”</a:t>
            </a:r>
          </a:p>
          <a:p>
            <a:pPr marL="0" indent="0">
              <a:buNone/>
            </a:pPr>
            <a:r>
              <a:rPr lang="ca-ES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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NO PARLAR=DESPROTECCIÓ</a:t>
            </a:r>
          </a:p>
          <a:p>
            <a:pPr marL="0" indent="0">
              <a:buNone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VISIÓ dels mitjans audiovisuals  = MAJOR ANSIETAT</a:t>
            </a:r>
          </a:p>
          <a:p>
            <a:pPr marL="0" indent="0">
              <a:buNone/>
            </a:pPr>
            <a:endParaRPr lang="ca-ES" sz="2400" dirty="0"/>
          </a:p>
        </p:txBody>
      </p:sp>
      <p:pic>
        <p:nvPicPr>
          <p:cNvPr id="13" name="Picture 2" descr="C:\Users\Usuario-App\Pictures\9c7f5326eaa07a68dcf8e0a6458b74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93096"/>
            <a:ext cx="3240360" cy="2217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76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contenido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145435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a-ES" sz="6000" b="1" i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ca-ES" sz="60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un </a:t>
            </a:r>
            <a:r>
              <a:rPr lang="ca-ES" sz="6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fenomen com la </a:t>
            </a:r>
            <a:r>
              <a:rPr lang="ca-ES" sz="6000" b="1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MORT</a:t>
            </a:r>
            <a:r>
              <a:rPr lang="ca-ES" sz="6000" b="1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….</a:t>
            </a:r>
            <a:endParaRPr lang="ca-ES" sz="6000" dirty="0"/>
          </a:p>
        </p:txBody>
      </p:sp>
      <p:sp>
        <p:nvSpPr>
          <p:cNvPr id="7" name="6 Marcador de contenido"/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és molt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COMPLEX</a:t>
            </a:r>
          </a:p>
          <a:p>
            <a:pPr>
              <a:buFont typeface="Webdings"/>
              <a:buChar char="U"/>
            </a:pP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és un concepte molt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difícil de comprendre</a:t>
            </a:r>
          </a:p>
          <a:p>
            <a:pPr>
              <a:buFont typeface="Webdings"/>
              <a:buChar char="U"/>
            </a:pP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requereix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mecanismes</a:t>
            </a: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molt elaborats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d’abstracció</a:t>
            </a: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i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interiorització</a:t>
            </a:r>
          </a:p>
          <a:p>
            <a:pPr>
              <a:buFont typeface="Webdings"/>
              <a:buChar char="U"/>
            </a:pP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associat a una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gran càrrega emocional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ca-ES" dirty="0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10" name="9 Flecha curvada hacia abajo"/>
          <p:cNvSpPr/>
          <p:nvPr/>
        </p:nvSpPr>
        <p:spPr>
          <a:xfrm>
            <a:off x="3779912" y="620688"/>
            <a:ext cx="2160240" cy="1008112"/>
          </a:xfrm>
          <a:prstGeom prst="curved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52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ebdings"/>
              <a:buChar char="i"/>
            </a:pP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Elaboració de la idea de la mort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proporcional </a:t>
            </a: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al desenvolupament de la intel·ligència i les emocions</a:t>
            </a:r>
          </a:p>
          <a:p>
            <a:pPr>
              <a:buFont typeface="Webdings"/>
              <a:buChar char="i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el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concepte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de MORT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anirà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canviant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i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evolucionant</a:t>
            </a: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: </a:t>
            </a:r>
            <a:r>
              <a:rPr lang="es-ES" b="1" dirty="0" smtClean="0">
                <a:solidFill>
                  <a:srgbClr val="FF0000"/>
                </a:solidFill>
                <a:sym typeface="Webdings"/>
              </a:rPr>
              <a:t>CONCRETA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s-ES" b="1" dirty="0" smtClean="0">
                <a:solidFill>
                  <a:srgbClr val="00B050"/>
                </a:solidFill>
                <a:sym typeface="Wingdings" panose="05000000000000000000" pitchFamily="2" charset="2"/>
              </a:rPr>
              <a:t>ELABORADA</a:t>
            </a:r>
            <a:endParaRPr lang="es-ES" b="1" dirty="0">
              <a:solidFill>
                <a:srgbClr val="00B050"/>
              </a:solidFill>
              <a:sym typeface="Webdings"/>
            </a:endParaRPr>
          </a:p>
          <a:p>
            <a:pPr>
              <a:buFont typeface="Webdings"/>
              <a:buChar char="i"/>
            </a:pPr>
            <a:r>
              <a:rPr lang="ca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importància de </a:t>
            </a:r>
            <a:r>
              <a:rPr lang="ca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l’ENTORN SOCIOCULTURAL</a:t>
            </a:r>
          </a:p>
          <a:p>
            <a:pPr>
              <a:buFont typeface="Webdings"/>
              <a:buChar char="i"/>
            </a:pP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la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maduresa</a:t>
            </a: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de </a:t>
            </a:r>
            <a:r>
              <a:rPr lang="es-ES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l’infant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=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l’edat</a:t>
            </a:r>
            <a:r>
              <a:rPr lang="es-E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+</a:t>
            </a: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factors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més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complexos</a:t>
            </a: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individuals</a:t>
            </a:r>
            <a:r>
              <a:rPr lang="es-ES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i de </a:t>
            </a:r>
            <a:r>
              <a:rPr lang="es-ES" dirty="0" err="1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l’ambient</a:t>
            </a:r>
            <a:endParaRPr lang="es-ES" dirty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>
              <a:buFont typeface="Webdings"/>
              <a:buChar char="i"/>
            </a:pPr>
            <a:r>
              <a:rPr lang="es-ES" b="1" u="sng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APRENENTATGE = INTERACCIÓ + RELACIÓ</a:t>
            </a:r>
          </a:p>
          <a:p>
            <a:pPr marL="0" indent="0">
              <a:buNone/>
            </a:pPr>
            <a:endParaRPr lang="ca-ES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r"/>
            <a:r>
              <a:rPr lang="es-ES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es-ES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idea de la </a:t>
            </a:r>
            <a:r>
              <a:rPr lang="es-ES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mort</a:t>
            </a:r>
            <a:r>
              <a:rPr lang="es-ES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ES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els</a:t>
            </a:r>
            <a:r>
              <a:rPr lang="es-ES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infants</a:t>
            </a:r>
            <a:endParaRPr lang="ca-ES" b="1" i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17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 QUÈ </a:t>
            </a:r>
            <a:r>
              <a:rPr lang="es-ES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n’hem</a:t>
            </a:r>
            <a:r>
              <a:rPr lang="es-ES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parlar </a:t>
            </a:r>
            <a:r>
              <a:rPr lang="es-ES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a-ES" b="1" i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2 Marcador de contenido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Font typeface="Wingdings"/>
              <a:buChar char="ü"/>
            </a:pP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La mort forma part de la vida</a:t>
            </a:r>
          </a:p>
          <a:p>
            <a:pPr>
              <a:buFont typeface="Wingdings"/>
              <a:buChar char="ü"/>
            </a:pP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La mort és present en mitjans de comunicació, jocs, contes…però L’EVITEM com a tema quotidià</a:t>
            </a:r>
          </a:p>
          <a:p>
            <a:pPr>
              <a:buFont typeface="Wingdings"/>
              <a:buChar char="ü"/>
            </a:pP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Quan parlem de la veritat estem PROTEGINT</a:t>
            </a:r>
          </a:p>
          <a:p>
            <a:pPr>
              <a:buFont typeface="Wingdings"/>
              <a:buChar char="ü"/>
            </a:pP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És pitjor allò que imaginem a allò que podem expressar</a:t>
            </a:r>
          </a:p>
          <a:p>
            <a:pPr>
              <a:buFont typeface="Wingdings"/>
              <a:buChar char="ü"/>
            </a:pP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Elaborar el concepte de la mort ajudarà a situar l’experiència </a:t>
            </a:r>
            <a:endParaRPr lang="ca-ES" sz="28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C:\Users\Usuario-App\Pictures\escucha-activa-en-los-niños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157192"/>
            <a:ext cx="3384376" cy="150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74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a-ES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8709651"/>
              </p:ext>
            </p:extLst>
          </p:nvPr>
        </p:nvGraphicFramePr>
        <p:xfrm>
          <a:off x="395536" y="404665"/>
          <a:ext cx="8496944" cy="74429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6944"/>
              </a:tblGrid>
              <a:tr h="7442947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800" u="sng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MITES sobre el DOL i els </a:t>
                      </a:r>
                      <a:r>
                        <a:rPr lang="ca-ES" sz="2800" u="sng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INFANTS</a:t>
                      </a:r>
                      <a:r>
                        <a:rPr lang="ca-ES" sz="2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18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ebdings"/>
                        </a:rPr>
                        <a:t></a:t>
                      </a:r>
                      <a:r>
                        <a:rPr lang="ca-E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No se n’adonen del què passa després d’una pèrdua 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ingdings"/>
                        </a:rPr>
                        <a:t>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ca-ES" sz="2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se n’adonen, i no parlar-ne és deixar-los incomunicats davant la vida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ebdings"/>
                        </a:rPr>
                        <a:t></a:t>
                      </a:r>
                      <a:r>
                        <a:rPr lang="ca-E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No elaboren el dol 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ingdings"/>
                        </a:rPr>
                        <a:t>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elaboren dols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ebdings"/>
                        </a:rPr>
                        <a:t></a:t>
                      </a:r>
                      <a:r>
                        <a:rPr lang="ca-E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No atribueixen significat als esdeveniments 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ingdings"/>
                        </a:rPr>
                        <a:t>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No només sí atribueixen significats, sinó que necessiten fer-ho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ebdings"/>
                        </a:rPr>
                        <a:t></a:t>
                      </a:r>
                      <a:r>
                        <a:rPr lang="ca-E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Els adults els hem de protegir del dolor i el patiment, per això és millor que no participin dels rituals 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ingdings"/>
                        </a:rPr>
                        <a:t>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la millor protecció és incorporar-los a la vida de la família, amb la participació adequada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ebdings"/>
                        </a:rPr>
                        <a:t>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Protegir a l’infant des de l’exclusió farà que es senti sol i abandonat 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sym typeface="Wingdings"/>
                        </a:rPr>
                        <a:t></a:t>
                      </a:r>
                      <a:r>
                        <a:rPr lang="ca-E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la protecció entesa com a inclusió la viu com una manera de formar part de..., per poder ser acompanyat i també poder acompanyar</a:t>
                      </a: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066800" algn="l"/>
                        </a:tabLst>
                      </a:pPr>
                      <a:r>
                        <a:rPr lang="ca-ES" sz="18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062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lamada ovalada"/>
          <p:cNvSpPr/>
          <p:nvPr/>
        </p:nvSpPr>
        <p:spPr>
          <a:xfrm>
            <a:off x="395536" y="620688"/>
            <a:ext cx="4032448" cy="3672408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COMPRENSIÓ DEL CONCEPTE DE LA MORT </a:t>
            </a:r>
            <a:r>
              <a:rPr lang="es-E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SEGONS LES EDATS </a:t>
            </a:r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6" name="Picture 2" descr="Trobar el llibre que els atrapi | Catorze.ca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80089"/>
            <a:ext cx="3538050" cy="36179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091404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NOCIONS IMPORTANTS 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a-ES" dirty="0" smtClean="0">
                <a:sym typeface="Wingdings"/>
              </a:rPr>
              <a:t> </a:t>
            </a:r>
            <a:r>
              <a:rPr lang="ca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UNIVERSALITAT</a:t>
            </a:r>
          </a:p>
          <a:p>
            <a:pPr>
              <a:buFont typeface="Wingdings" pitchFamily="2" charset="2"/>
              <a:buChar char="!"/>
            </a:pPr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</a:t>
            </a:r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IRREVERSIBILITAT</a:t>
            </a:r>
          </a:p>
          <a:p>
            <a:pPr>
              <a:buFont typeface="Wingdings" pitchFamily="2" charset="2"/>
              <a:buChar char="!"/>
            </a:pPr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</a:t>
            </a:r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NO- FUNCIONALITAT</a:t>
            </a:r>
          </a:p>
          <a:p>
            <a:pPr>
              <a:buFont typeface="Wingdings" pitchFamily="2" charset="2"/>
              <a:buChar char="!"/>
            </a:pPr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</a:t>
            </a:r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CAUSALITAT</a:t>
            </a:r>
          </a:p>
          <a:p>
            <a:pPr>
              <a:buFont typeface="Wingdings" pitchFamily="2" charset="2"/>
              <a:buChar char="!"/>
            </a:pPr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</a:t>
            </a:r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CONTINUACIÓ NO CORPÒRIA</a:t>
            </a:r>
          </a:p>
          <a:p>
            <a:pPr marL="0" indent="0">
              <a:buNone/>
            </a:pPr>
            <a:r>
              <a:rPr lang="es-ES" sz="2600" b="1" dirty="0">
                <a:solidFill>
                  <a:srgbClr val="C00000"/>
                </a:solidFill>
                <a:sym typeface="Wingdings" panose="05000000000000000000" pitchFamily="2" charset="2"/>
              </a:rPr>
              <a:t>REESTRUCTURACIÓ CONSTANT</a:t>
            </a:r>
            <a:r>
              <a:rPr lang="es-ES" sz="2600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= el </a:t>
            </a:r>
            <a:r>
              <a:rPr lang="es-ES" sz="2600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contingut</a:t>
            </a:r>
            <a:r>
              <a:rPr lang="es-ES" sz="2600" b="1" dirty="0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 va </a:t>
            </a:r>
            <a:r>
              <a:rPr lang="es-ES" sz="2600" b="1" dirty="0" err="1">
                <a:solidFill>
                  <a:schemeClr val="tx1">
                    <a:lumMod val="75000"/>
                    <a:lumOff val="25000"/>
                  </a:schemeClr>
                </a:solidFill>
                <a:sym typeface="Wingdings" panose="05000000000000000000" pitchFamily="2" charset="2"/>
              </a:rPr>
              <a:t>variant</a:t>
            </a:r>
            <a:endParaRPr lang="es-ES" sz="2600" b="1" dirty="0">
              <a:solidFill>
                <a:schemeClr val="tx1">
                  <a:lumMod val="75000"/>
                  <a:lumOff val="25000"/>
                </a:schemeClr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s-ES" sz="32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/>
            </a:endParaRPr>
          </a:p>
          <a:p>
            <a:pPr>
              <a:buFont typeface="Wingdings" pitchFamily="2" charset="2"/>
              <a:buChar char="!"/>
            </a:pP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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Incapacitat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d’entendre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el problema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associat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a la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mort</a:t>
            </a:r>
            <a:endParaRPr lang="es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algn="just">
              <a:buFont typeface="Wingdings"/>
              <a:buChar char=""/>
            </a:pP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La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mort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s’equipara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a 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una </a:t>
            </a:r>
            <a:r>
              <a:rPr lang="es-ES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abscència</a:t>
            </a:r>
            <a:r>
              <a:rPr lang="es-E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temporal</a:t>
            </a:r>
          </a:p>
          <a:p>
            <a:pPr marL="0" indent="0" algn="just">
              <a:buNone/>
            </a:pP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La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mort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s’integra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en una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imatge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del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món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pels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elements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socials</a:t>
            </a: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que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l’expliquen</a:t>
            </a:r>
            <a:endParaRPr lang="es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s-ES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 Idea abstracta de la </a:t>
            </a:r>
            <a:r>
              <a:rPr lang="es-ES" b="1" dirty="0" err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mort</a:t>
            </a:r>
            <a:endParaRPr lang="ca-E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ingdings"/>
            </a:endParaRPr>
          </a:p>
          <a:p>
            <a:pPr marL="0" indent="0">
              <a:buNone/>
            </a:pPr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307098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lamada con línea 3"/>
          <p:cNvSpPr/>
          <p:nvPr/>
        </p:nvSpPr>
        <p:spPr>
          <a:xfrm>
            <a:off x="1115616" y="332656"/>
            <a:ext cx="3888432" cy="1728192"/>
          </a:xfrm>
          <a:prstGeom prst="borderCallout3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 ENTENEN LA MORT</a:t>
            </a:r>
            <a:endParaRPr lang="ca-ES" sz="28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Llamada con línea 3"/>
          <p:cNvSpPr/>
          <p:nvPr/>
        </p:nvSpPr>
        <p:spPr>
          <a:xfrm>
            <a:off x="2510114" y="2398305"/>
            <a:ext cx="3888432" cy="1728192"/>
          </a:xfrm>
          <a:prstGeom prst="borderCallout3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MANIFESTACIONS/ REACCIONS </a:t>
            </a:r>
            <a:endParaRPr lang="ca-ES" sz="28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Llamada con línea 3"/>
          <p:cNvSpPr/>
          <p:nvPr/>
        </p:nvSpPr>
        <p:spPr>
          <a:xfrm>
            <a:off x="3779912" y="4797152"/>
            <a:ext cx="3888432" cy="1728192"/>
          </a:xfrm>
          <a:prstGeom prst="borderCallout3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ORIENTACIONS PER ACOMPANYAR-LOS </a:t>
            </a:r>
            <a:endParaRPr lang="ca-ES" sz="28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onector"/>
          <p:cNvSpPr/>
          <p:nvPr/>
        </p:nvSpPr>
        <p:spPr>
          <a:xfrm>
            <a:off x="5292080" y="617825"/>
            <a:ext cx="864096" cy="648072"/>
          </a:xfrm>
          <a:prstGeom prst="flowChartConnector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6804248" y="2780928"/>
            <a:ext cx="864096" cy="648072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7812360" y="4653136"/>
            <a:ext cx="864096" cy="648072"/>
          </a:xfrm>
          <a:prstGeom prst="flowChartConnector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94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nta perforada"/>
          <p:cNvSpPr/>
          <p:nvPr/>
        </p:nvSpPr>
        <p:spPr>
          <a:xfrm>
            <a:off x="3995936" y="2276872"/>
            <a:ext cx="4896544" cy="2880320"/>
          </a:xfrm>
          <a:prstGeom prst="flowChartPunchedTape">
            <a:avLst/>
          </a:prstGeom>
          <a:solidFill>
            <a:schemeClr val="accent6">
              <a:lumMod val="7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 NADÓ </a:t>
            </a:r>
            <a:r>
              <a:rPr lang="es-E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( 0 a 2 </a:t>
            </a:r>
            <a:r>
              <a:rPr lang="es-E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anys</a:t>
            </a:r>
            <a:r>
              <a:rPr lang="es-E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)</a:t>
            </a:r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AutoShape 2" descr="RECORDANDO A MAFALDA EN SUS CINCUENTA AÑOS: GUILLE | Florentino ...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a-ES"/>
          </a:p>
        </p:txBody>
      </p:sp>
      <p:pic>
        <p:nvPicPr>
          <p:cNvPr id="3076" name="Picture 4" descr="RECORDANDO A MAFALDA EN SUS CINCUENTA AÑOS: GUILLE | Florentino ...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32656"/>
            <a:ext cx="3492004" cy="59046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88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755576" y="1124744"/>
            <a:ext cx="6768752" cy="5112568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NO CAPACITAT per entendre la mort, però SÍ MOLT REACTIU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IGUALMENT l’ajudarem a preparar-se per a les pèrdues : MANTENIR VINCLES ESTABLES i SEGURS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SENTIR-SE ESTIMAT = SEGURETAT bàsica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VINCULACIÓ SEGURA= fonaments per poder afrontar pèrdues futures</a:t>
            </a:r>
          </a:p>
          <a:p>
            <a:pPr algn="just"/>
            <a:endParaRPr lang="ca-ES" sz="32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Conector"/>
          <p:cNvSpPr/>
          <p:nvPr/>
        </p:nvSpPr>
        <p:spPr>
          <a:xfrm>
            <a:off x="539552" y="260648"/>
            <a:ext cx="864096" cy="648072"/>
          </a:xfrm>
          <a:prstGeom prst="flowChartConnector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44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755576" y="1124744"/>
            <a:ext cx="6768752" cy="511256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ESTAT NO DIFERENCIAT respecte de la persona que en té cura i li dóna estabilitat = la pèrdua que ha sofert l’adult, és com la pèrdua d’una part d’ell mateix</a:t>
            </a: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Respon MITJANÇANT ESTATS D’ÀNIM: irritabilitat, indiferència, alteració del son i de la gana, plors, conductes de protesta</a:t>
            </a: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</a:t>
            </a:r>
            <a:r>
              <a:rPr lang="ca-E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ATENCIÓ!!</a:t>
            </a: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si una figura com la </a:t>
            </a:r>
            <a:r>
              <a:rPr lang="ca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mare es veu molt afectada </a:t>
            </a:r>
          </a:p>
          <a:p>
            <a:pPr algn="just"/>
            <a:endParaRPr lang="ca-E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ebdings"/>
            </a:endParaRPr>
          </a:p>
          <a:p>
            <a:pPr algn="just"/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Conector"/>
          <p:cNvSpPr/>
          <p:nvPr/>
        </p:nvSpPr>
        <p:spPr>
          <a:xfrm>
            <a:off x="539552" y="260648"/>
            <a:ext cx="864096" cy="648072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45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467544" y="692696"/>
            <a:ext cx="7344816" cy="5832648"/>
          </a:xfrm>
          <a:prstGeom prst="roundRect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MOSTRAR MOLTA AFECTIVITAT: carícies, moixaines, tenir-lo en braços, calmar-lo amb les abraçada</a:t>
            </a:r>
          </a:p>
          <a:p>
            <a:pPr algn="just"/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</a:t>
            </a: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CONSTÀNCIA EN L’AMBIENT: ambient conegut, pautes, horaris i rutines </a:t>
            </a:r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( 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també normes i límits )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EVITAR SOBREEXCITACIONS: sobretot que la persona que en tingui cura sigui la mateixa i, si pot ser, de l’entorn afectiu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</a:t>
            </a:r>
            <a:r>
              <a:rPr lang="ca-ES" sz="2800" b="1" u="sng" dirty="0" smtClean="0">
                <a:solidFill>
                  <a:srgbClr val="FF0000"/>
                </a:solidFill>
                <a:sym typeface="Webdings"/>
              </a:rPr>
              <a:t>VIGILAR en cas que</a:t>
            </a: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:</a:t>
            </a:r>
          </a:p>
          <a:p>
            <a:pPr algn="just"/>
            <a:r>
              <a:rPr lang="es-ES" sz="2800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	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*</a:t>
            </a:r>
            <a:r>
              <a:rPr lang="es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mare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sigui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la persona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malalta</a:t>
            </a:r>
            <a:endParaRPr lang="es-ES" sz="24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es-ES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	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* mare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està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en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procés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de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dol</a:t>
            </a:r>
            <a:endParaRPr lang="es-ES" sz="24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es-ES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	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* el cuidador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ppal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està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en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dol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intens</a:t>
            </a:r>
            <a:endParaRPr lang="ca-ES" sz="24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Conector"/>
          <p:cNvSpPr/>
          <p:nvPr/>
        </p:nvSpPr>
        <p:spPr>
          <a:xfrm>
            <a:off x="308720" y="47001"/>
            <a:ext cx="864096" cy="648072"/>
          </a:xfrm>
          <a:prstGeom prst="flowChartConnector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76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inta perforada"/>
          <p:cNvSpPr/>
          <p:nvPr/>
        </p:nvSpPr>
        <p:spPr>
          <a:xfrm>
            <a:off x="251520" y="2060848"/>
            <a:ext cx="4320480" cy="2376264"/>
          </a:xfrm>
          <a:prstGeom prst="flowChartPunchedTape">
            <a:avLst/>
          </a:prstGeom>
          <a:solidFill>
            <a:schemeClr val="accent5">
              <a:lumMod val="75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000" b="1" dirty="0" smtClean="0">
                <a:solidFill>
                  <a:srgbClr val="FFFF00"/>
                </a:solidFill>
              </a:rPr>
              <a:t>L’INFANT </a:t>
            </a:r>
            <a:r>
              <a:rPr lang="es-ES" sz="3200" dirty="0" smtClean="0">
                <a:solidFill>
                  <a:srgbClr val="FFFF00"/>
                </a:solidFill>
              </a:rPr>
              <a:t>( 2 a 5 </a:t>
            </a:r>
            <a:r>
              <a:rPr lang="es-ES" sz="3200" dirty="0" err="1" smtClean="0">
                <a:solidFill>
                  <a:srgbClr val="FFFF00"/>
                </a:solidFill>
              </a:rPr>
              <a:t>anys</a:t>
            </a:r>
            <a:r>
              <a:rPr lang="es-ES" sz="3200" dirty="0" smtClean="0">
                <a:solidFill>
                  <a:srgbClr val="FFFF00"/>
                </a:solidFill>
              </a:rPr>
              <a:t>)</a:t>
            </a:r>
            <a:r>
              <a:rPr lang="es-E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098" name="Picture 2" descr="Snoopy y sus amigos dan el salto a la gran pantalla – Extracin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207142"/>
            <a:ext cx="3347864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322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652554" y="584684"/>
            <a:ext cx="8167918" cy="5796644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ESTIL de pensament CONCRET i LITERAL ( </a:t>
            </a:r>
            <a:r>
              <a:rPr lang="ca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pren les respostes i exemples al peu de la lletra </a:t>
            </a:r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)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La MORT = TEMPORAL, REVERSIBLE i per CAUSES EXTERNES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Els DIFUNTS segueixen VIVINT d’alguna manera</a:t>
            </a: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Mostra trets d’EGOCENTRISME MÀGIC i JUSTÍCIA IMMANENT</a:t>
            </a:r>
          </a:p>
          <a:p>
            <a:pPr algn="just"/>
            <a:r>
              <a:rPr lang="ca-ES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</a:t>
            </a:r>
            <a:r>
              <a:rPr lang="ca-ES" sz="24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CAPACITAT d’assolir nous indicis d’autonomia i desenvolupament SEMPRE que tingui la certesa de la 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SEGURETAT</a:t>
            </a:r>
          </a:p>
          <a:p>
            <a:pPr algn="just"/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Concepte del TEMPS CIRCULAR I CÍCLIC ( mort NO és per sempre )</a:t>
            </a:r>
          </a:p>
          <a:p>
            <a:pPr algn="just"/>
            <a:endParaRPr lang="ca-ES" sz="2400" dirty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32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Conector"/>
          <p:cNvSpPr/>
          <p:nvPr/>
        </p:nvSpPr>
        <p:spPr>
          <a:xfrm>
            <a:off x="220506" y="188640"/>
            <a:ext cx="864096" cy="648072"/>
          </a:xfrm>
          <a:prstGeom prst="flowChartConnector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07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755576" y="467961"/>
            <a:ext cx="7848872" cy="6129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28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r>
              <a:rPr lang="ca-E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Formulació de PREGUNTES CONCRETES i MOLT REPETITIVES </a:t>
            </a:r>
          </a:p>
          <a:p>
            <a:pPr algn="just"/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Poden aparèixer REGRESSIONS </a:t>
            </a: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( alimentació, son i control d’esfínters</a:t>
            </a:r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) </a:t>
            </a:r>
          </a:p>
          <a:p>
            <a:pPr algn="just"/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Pot observar-se un NO REACCIÓ immediata</a:t>
            </a:r>
          </a:p>
          <a:p>
            <a:pPr algn="just"/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Alterna la capacitat de jugar i riure amb moments de desesperació / rebequeries</a:t>
            </a:r>
          </a:p>
          <a:p>
            <a:pPr algn="just"/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Sentiment de culpa, egocentrisme infants i pensament màgic </a:t>
            </a:r>
          </a:p>
          <a:p>
            <a:pPr algn="just"/>
            <a:r>
              <a:rPr lang="ca-E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Webdings"/>
              </a:rPr>
              <a:t>POR a l’abandó / Ansietat</a:t>
            </a:r>
          </a:p>
          <a:p>
            <a:pPr algn="just"/>
            <a:endParaRPr lang="ca-ES" sz="3200" dirty="0" smtClean="0">
              <a:solidFill>
                <a:schemeClr val="tx1">
                  <a:lumMod val="75000"/>
                  <a:lumOff val="25000"/>
                </a:schemeClr>
              </a:solidFill>
              <a:sym typeface="Webdings"/>
            </a:endParaRPr>
          </a:p>
          <a:p>
            <a:pPr algn="just"/>
            <a:endParaRPr lang="ca-ES" sz="3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ebdings"/>
            </a:endParaRPr>
          </a:p>
          <a:p>
            <a:pPr algn="just"/>
            <a:endParaRPr lang="ca-E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2 Conector"/>
          <p:cNvSpPr/>
          <p:nvPr/>
        </p:nvSpPr>
        <p:spPr>
          <a:xfrm>
            <a:off x="323528" y="143925"/>
            <a:ext cx="864096" cy="648072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0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179512" y="371037"/>
            <a:ext cx="8640960" cy="6370331"/>
          </a:xfrm>
          <a:prstGeom prst="roundRect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ca-ES" sz="2400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Webdings"/>
            </a:endParaRPr>
          </a:p>
          <a:p>
            <a:pPr algn="just"/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   EVITAR els canvis i MANTENIR rutines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MORT= ABSCÈNCIA de FIUNCIONS del cos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CONTESTAR les seves preguntes de manera que s’ajustin a ALLÒ QUE DEMANEN. EVITAR EXPLICACIONS LLARGUES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EVITAR EUFEMISMES, ja que els confonen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Explicar la DIFERÈNCIA entre persona QUE HA MORT i persona que ESTÀ DORMINT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Explicar la DIFERÈNCIA entre malaltia puntual/ lleu i malaltia greu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Valorar possible sentiment de CULPA i clarificar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ca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ebdings"/>
              </a:rPr>
              <a:t>Començar a COMPARTIR EMOCIONS entre infant i adult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Utilitzar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CONTES, MÚSICA, DIBUIXOS i CURTMETRATGES sobre el tema de la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pèrdua</a:t>
            </a:r>
            <a:endParaRPr lang="es-ES" sz="2400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Font typeface="Webdings" pitchFamily="18" charset="2"/>
              <a:buChar char="ë"/>
            </a:pP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PINTAR MURALS, RECULL DE FOTOGRAFIES que </a:t>
            </a: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facilitin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record</a:t>
            </a:r>
          </a:p>
          <a:p>
            <a:pPr marL="457200" indent="-457200" algn="just">
              <a:buFont typeface="Webdings" pitchFamily="18" charset="2"/>
              <a:buChar char="ë"/>
            </a:pPr>
            <a:r>
              <a:rPr lang="es-E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</a:t>
            </a:r>
            <a:r>
              <a:rPr lang="es-E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RITUALS SIMBÒLICS</a:t>
            </a:r>
            <a:endParaRPr lang="ca-ES" sz="24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Conector"/>
          <p:cNvSpPr/>
          <p:nvPr/>
        </p:nvSpPr>
        <p:spPr>
          <a:xfrm>
            <a:off x="308720" y="47001"/>
            <a:ext cx="864096" cy="648072"/>
          </a:xfrm>
          <a:prstGeom prst="flowChartConnector">
            <a:avLst/>
          </a:prstGeom>
          <a:solidFill>
            <a:srgbClr val="B7C24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ca-E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16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Usuario-App\Pictures\13927315-Lista-de-las-conclusiones-por-escrito-en-la-pizarra-Foto-de-archiv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1216"/>
            <a:ext cx="6624736" cy="5404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0330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615203" y="2348880"/>
            <a:ext cx="3528797" cy="3970318"/>
          </a:xfrm>
          <a:prstGeom prst="rect">
            <a:avLst/>
          </a:prstGeom>
          <a:solidFill>
            <a:srgbClr val="FFFF66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/>
              <a:buChar char="D"/>
            </a:pPr>
            <a:r>
              <a:rPr lang="ca-ES" sz="2800" i="1" dirty="0" smtClean="0">
                <a:sym typeface="Wingdings"/>
              </a:rPr>
              <a:t>EVITAR LES </a:t>
            </a:r>
            <a:r>
              <a:rPr lang="ca-ES" sz="2800" b="1" i="1" dirty="0" smtClean="0">
                <a:sym typeface="Wingdings"/>
              </a:rPr>
              <a:t>METÀFORES FALSES</a:t>
            </a:r>
          </a:p>
          <a:p>
            <a:endParaRPr lang="ca-ES" sz="2800" i="1" dirty="0" smtClean="0">
              <a:sym typeface="Wingdings"/>
            </a:endParaRPr>
          </a:p>
          <a:p>
            <a:pPr marL="285750" indent="-285750">
              <a:buFont typeface="Wingdings"/>
              <a:buChar char="D"/>
            </a:pPr>
            <a:r>
              <a:rPr lang="es-ES" sz="2800" i="1" dirty="0" smtClean="0">
                <a:sym typeface="Wingdings"/>
              </a:rPr>
              <a:t>EVITAR </a:t>
            </a:r>
            <a:r>
              <a:rPr lang="es-ES" sz="2800" b="1" i="1" dirty="0" smtClean="0">
                <a:sym typeface="Wingdings"/>
              </a:rPr>
              <a:t>CONCEPTES MOLT FILOSÒFICS o ESPIRITUALS</a:t>
            </a:r>
          </a:p>
          <a:p>
            <a:endParaRPr lang="es-ES" sz="2800" i="1" dirty="0" smtClean="0">
              <a:sym typeface="Wingdings"/>
            </a:endParaRPr>
          </a:p>
          <a:p>
            <a:pPr marL="285750" indent="-285750">
              <a:buFont typeface="Wingdings"/>
              <a:buChar char="D"/>
            </a:pPr>
            <a:r>
              <a:rPr lang="es-ES" sz="2800" i="1" dirty="0" smtClean="0">
                <a:sym typeface="Wingdings"/>
              </a:rPr>
              <a:t>EVITAR </a:t>
            </a:r>
            <a:r>
              <a:rPr lang="es-ES" sz="2800" b="1" i="1" dirty="0" smtClean="0">
                <a:sym typeface="Wingdings"/>
              </a:rPr>
              <a:t>LES MENTIDES</a:t>
            </a:r>
            <a:endParaRPr lang="ca-ES" sz="2800" b="1" i="1" dirty="0"/>
          </a:p>
        </p:txBody>
      </p:sp>
      <p:sp>
        <p:nvSpPr>
          <p:cNvPr id="3" name="2 CuadroTexto"/>
          <p:cNvSpPr txBox="1"/>
          <p:nvPr/>
        </p:nvSpPr>
        <p:spPr>
          <a:xfrm>
            <a:off x="107909" y="103272"/>
            <a:ext cx="5328592" cy="6647974"/>
          </a:xfrm>
          <a:prstGeom prst="rect">
            <a:avLst/>
          </a:prstGeom>
          <a:solidFill>
            <a:srgbClr val="5FAA44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s-ES" b="1" dirty="0" smtClean="0"/>
              <a:t>ANAR RESPONENT LES PREGUNTES ESPONTÀNEES</a:t>
            </a:r>
          </a:p>
          <a:p>
            <a:r>
              <a:rPr lang="es-ES" b="1" dirty="0" smtClean="0"/>
              <a:t>I  BASAR-SE EN EXPERIÈNCIES REALS PROPERES</a:t>
            </a:r>
          </a:p>
          <a:p>
            <a:endParaRPr lang="es-ES" b="1" dirty="0" smtClean="0"/>
          </a:p>
          <a:p>
            <a:r>
              <a:rPr lang="es-ES" b="1" dirty="0"/>
              <a:t>2</a:t>
            </a:r>
            <a:r>
              <a:rPr lang="es-ES" b="1" dirty="0" smtClean="0"/>
              <a:t>) RESPECTAR EL RITME I EVOLUCIÓ DE CADA INFANT I ADAPTAR LA RESPOSTA</a:t>
            </a:r>
          </a:p>
          <a:p>
            <a:endParaRPr lang="es-ES" b="1" dirty="0" smtClean="0"/>
          </a:p>
          <a:p>
            <a:r>
              <a:rPr lang="es-ES" b="1" dirty="0"/>
              <a:t>3</a:t>
            </a:r>
            <a:r>
              <a:rPr lang="es-ES" b="1" dirty="0" smtClean="0"/>
              <a:t>) ESBRINAR D’ON I PER QUIN MOTIU FA LA PREGUNTA</a:t>
            </a:r>
            <a:r>
              <a:rPr lang="ca-ES" b="1" dirty="0" smtClean="0"/>
              <a:t>. QUINA ÉS LA INQUIETUD</a:t>
            </a:r>
          </a:p>
          <a:p>
            <a:endParaRPr lang="ca-ES" b="1" dirty="0" smtClean="0"/>
          </a:p>
          <a:p>
            <a:r>
              <a:rPr lang="es-ES" b="1" dirty="0"/>
              <a:t>4</a:t>
            </a:r>
            <a:r>
              <a:rPr lang="es-ES" b="1" dirty="0" smtClean="0"/>
              <a:t>) SER RECEPTIU ALS SENTIMENS QUE HI HA “DARRERA” LA PREGUNTA I MAI NO NEGAR-LOS. DONAR PERMÍS</a:t>
            </a:r>
          </a:p>
          <a:p>
            <a:endParaRPr lang="es-ES" b="1" dirty="0" smtClean="0"/>
          </a:p>
          <a:p>
            <a:r>
              <a:rPr lang="es-ES" b="1" dirty="0"/>
              <a:t>5</a:t>
            </a:r>
            <a:r>
              <a:rPr lang="es-ES" b="1" dirty="0" smtClean="0"/>
              <a:t>) ESTAR ATENTS I RECEPTIUS. ESCOLTAR ABANS.</a:t>
            </a:r>
          </a:p>
          <a:p>
            <a:r>
              <a:rPr lang="es-ES" b="1" dirty="0" smtClean="0"/>
              <a:t>RESPONDRE UNA PREGUNTAR MITJANÇANT UNA ALTRA. LLENGUATGE NO VERBAL</a:t>
            </a:r>
          </a:p>
          <a:p>
            <a:endParaRPr lang="es-ES" b="1" dirty="0" smtClean="0"/>
          </a:p>
          <a:p>
            <a:r>
              <a:rPr lang="es-ES" b="1" dirty="0"/>
              <a:t>6</a:t>
            </a:r>
            <a:r>
              <a:rPr lang="es-ES" b="1" dirty="0" smtClean="0"/>
              <a:t>) EXPRESSAR ELS NOSTRES SENTIMENTS </a:t>
            </a:r>
          </a:p>
          <a:p>
            <a:endParaRPr lang="es-ES" b="1" dirty="0" smtClean="0"/>
          </a:p>
          <a:p>
            <a:r>
              <a:rPr lang="es-ES" b="1" dirty="0"/>
              <a:t>8</a:t>
            </a:r>
            <a:r>
              <a:rPr lang="es-ES" b="1" dirty="0" smtClean="0"/>
              <a:t>) VIGILAR EL LLENGUATGE EMPRAT:</a:t>
            </a:r>
          </a:p>
          <a:p>
            <a:r>
              <a:rPr lang="es-ES" b="1" dirty="0"/>
              <a:t>	</a:t>
            </a:r>
            <a:r>
              <a:rPr lang="es-ES" sz="1600" b="1" dirty="0" smtClean="0"/>
              <a:t>- RESPOSTES CURTES I ENTENEDORES</a:t>
            </a:r>
          </a:p>
          <a:p>
            <a:r>
              <a:rPr lang="es-ES" sz="1600" b="1" dirty="0"/>
              <a:t>	</a:t>
            </a:r>
            <a:r>
              <a:rPr lang="es-ES" sz="1600" b="1" dirty="0" smtClean="0"/>
              <a:t>- VERITAT ADEQUADA</a:t>
            </a:r>
          </a:p>
          <a:p>
            <a:r>
              <a:rPr lang="es-ES" sz="1600" b="1" dirty="0"/>
              <a:t>	</a:t>
            </a:r>
            <a:r>
              <a:rPr lang="es-ES" sz="1600" b="1" dirty="0" smtClean="0"/>
              <a:t>- EXEMPLES DE FETS HABITUALS DE LA VIDA</a:t>
            </a:r>
          </a:p>
          <a:p>
            <a:r>
              <a:rPr lang="es-ES" sz="16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01876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XERRADA NAD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XERRADA NADAL</Template>
  <TotalTime>236</TotalTime>
  <Words>871</Words>
  <Application>Microsoft Office PowerPoint</Application>
  <PresentationFormat>Presentación en pantalla (4:3)</PresentationFormat>
  <Paragraphs>155</Paragraphs>
  <Slides>20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XERRADA NADAL</vt:lpstr>
      <vt:lpstr>ACOMPANYAR ALS INFANTS EN ELS PROCESSOS DE PÈRDUA i DOL Belén Calafell, abril 2020</vt:lpstr>
      <vt:lpstr>Presentación de PowerPoint</vt:lpstr>
      <vt:lpstr>si EVITEM parlar del PATIMENT…</vt:lpstr>
      <vt:lpstr>Presentación de PowerPoint</vt:lpstr>
      <vt:lpstr>la idea de la mort en els infants</vt:lpstr>
      <vt:lpstr>per tant, PER QUÈ n’hem de parlar ?</vt:lpstr>
      <vt:lpstr>Presentación de PowerPoint</vt:lpstr>
      <vt:lpstr>Presentación de PowerPoint</vt:lpstr>
      <vt:lpstr>NOCIONS IMPORTANTS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39</cp:revision>
  <dcterms:created xsi:type="dcterms:W3CDTF">2020-04-18T04:22:53Z</dcterms:created>
  <dcterms:modified xsi:type="dcterms:W3CDTF">2020-04-20T03:51:12Z</dcterms:modified>
</cp:coreProperties>
</file>